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74"/>
  </p:notesMasterIdLst>
  <p:handoutMasterIdLst>
    <p:handoutMasterId r:id="rId75"/>
  </p:handoutMasterIdLst>
  <p:sldIdLst>
    <p:sldId id="454" r:id="rId2"/>
    <p:sldId id="483" r:id="rId3"/>
    <p:sldId id="457" r:id="rId4"/>
    <p:sldId id="455" r:id="rId5"/>
    <p:sldId id="481" r:id="rId6"/>
    <p:sldId id="482" r:id="rId7"/>
    <p:sldId id="461" r:id="rId8"/>
    <p:sldId id="478" r:id="rId9"/>
    <p:sldId id="479" r:id="rId10"/>
    <p:sldId id="465" r:id="rId11"/>
    <p:sldId id="466" r:id="rId12"/>
    <p:sldId id="467" r:id="rId13"/>
    <p:sldId id="458" r:id="rId14"/>
    <p:sldId id="462" r:id="rId15"/>
    <p:sldId id="468" r:id="rId16"/>
    <p:sldId id="469" r:id="rId17"/>
    <p:sldId id="534" r:id="rId18"/>
    <p:sldId id="535" r:id="rId19"/>
    <p:sldId id="480" r:id="rId20"/>
    <p:sldId id="472" r:id="rId21"/>
    <p:sldId id="471" r:id="rId22"/>
    <p:sldId id="474" r:id="rId23"/>
    <p:sldId id="475" r:id="rId24"/>
    <p:sldId id="476" r:id="rId25"/>
    <p:sldId id="477" r:id="rId26"/>
    <p:sldId id="485" r:id="rId27"/>
    <p:sldId id="536" r:id="rId28"/>
    <p:sldId id="486" r:id="rId29"/>
    <p:sldId id="487" r:id="rId30"/>
    <p:sldId id="489"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6" r:id="rId44"/>
    <p:sldId id="503" r:id="rId45"/>
    <p:sldId id="504" r:id="rId46"/>
    <p:sldId id="507" r:id="rId47"/>
    <p:sldId id="538" r:id="rId48"/>
    <p:sldId id="539"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Lst>
  <p:sldSz cx="9144000" cy="6858000" type="screen4x3"/>
  <p:notesSz cx="7004050" cy="9223375"/>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33"/>
    <a:srgbClr val="FF0000"/>
    <a:srgbClr val="969696"/>
    <a:srgbClr val="000066"/>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1" autoAdjust="0"/>
  </p:normalViewPr>
  <p:slideViewPr>
    <p:cSldViewPr>
      <p:cViewPr varScale="1">
        <p:scale>
          <a:sx n="86" d="100"/>
          <a:sy n="86" d="100"/>
        </p:scale>
        <p:origin x="1614" y="96"/>
      </p:cViewPr>
      <p:guideLst>
        <p:guide orient="horz" pos="2160"/>
        <p:guide pos="2880"/>
      </p:guideLst>
    </p:cSldViewPr>
  </p:slideViewPr>
  <p:outlineViewPr>
    <p:cViewPr>
      <p:scale>
        <a:sx n="33" d="100"/>
        <a:sy n="33" d="100"/>
      </p:scale>
      <p:origin x="8" y="385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1800" y="-112"/>
      </p:cViewPr>
      <p:guideLst>
        <p:guide orient="horz" pos="290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18435"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18436" name="Rectangle 4"/>
          <p:cNvSpPr>
            <a:spLocks noGrp="1" noChangeArrowheads="1"/>
          </p:cNvSpPr>
          <p:nvPr>
            <p:ph type="ftr" sz="quarter" idx="2"/>
          </p:nvPr>
        </p:nvSpPr>
        <p:spPr bwMode="auto">
          <a:xfrm>
            <a:off x="0" y="8763000"/>
            <a:ext cx="30480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18437" name="Rectangle 5"/>
          <p:cNvSpPr>
            <a:spLocks noGrp="1" noChangeArrowheads="1"/>
          </p:cNvSpPr>
          <p:nvPr>
            <p:ph type="sldNum" sz="quarter" idx="3"/>
          </p:nvPr>
        </p:nvSpPr>
        <p:spPr bwMode="auto">
          <a:xfrm>
            <a:off x="3962400" y="8763000"/>
            <a:ext cx="30480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BC9DB47-0B7F-477A-B0FA-78B387AAF6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2709" tIns="46355" rIns="92709" bIns="46355" numCol="1" anchor="t" anchorCtr="0" compatLnSpc="1">
            <a:prstTxWarp prst="textNoShape">
              <a:avLst/>
            </a:prstTxWarp>
          </a:bodyPr>
          <a:lstStyle>
            <a:lvl1pPr defTabSz="927100"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idx="1"/>
          </p:nvPr>
        </p:nvSpPr>
        <p:spPr bwMode="auto">
          <a:xfrm>
            <a:off x="3968750" y="0"/>
            <a:ext cx="3035300" cy="461963"/>
          </a:xfrm>
          <a:prstGeom prst="rect">
            <a:avLst/>
          </a:prstGeom>
          <a:noFill/>
          <a:ln w="9525">
            <a:noFill/>
            <a:miter lim="800000"/>
            <a:headEnd/>
            <a:tailEnd/>
          </a:ln>
          <a:effectLst/>
        </p:spPr>
        <p:txBody>
          <a:bodyPr vert="horz" wrap="square" lIns="92709" tIns="46355" rIns="92709" bIns="46355" numCol="1" anchor="t" anchorCtr="0" compatLnSpc="1">
            <a:prstTxWarp prst="textNoShape">
              <a:avLst/>
            </a:prstTxWarp>
          </a:bodyPr>
          <a:lstStyle>
            <a:lvl1pPr algn="r" defTabSz="927100"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6148" name="Rectangle 4"/>
          <p:cNvSpPr>
            <a:spLocks noChangeArrowheads="1" noTextEdit="1"/>
          </p:cNvSpPr>
          <p:nvPr>
            <p:ph type="sldImg" idx="2"/>
          </p:nvPr>
        </p:nvSpPr>
        <p:spPr bwMode="auto">
          <a:xfrm>
            <a:off x="1196975" y="692150"/>
            <a:ext cx="4611688"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33450" y="4381500"/>
            <a:ext cx="5137150" cy="4149725"/>
          </a:xfrm>
          <a:prstGeom prst="rect">
            <a:avLst/>
          </a:prstGeom>
          <a:noFill/>
          <a:ln w="9525">
            <a:noFill/>
            <a:miter lim="800000"/>
            <a:headEnd/>
            <a:tailEnd/>
          </a:ln>
          <a:effectLst/>
        </p:spPr>
        <p:txBody>
          <a:bodyPr vert="horz" wrap="square" lIns="92709" tIns="46355" rIns="92709" bIns="463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763000"/>
            <a:ext cx="3035300" cy="460375"/>
          </a:xfrm>
          <a:prstGeom prst="rect">
            <a:avLst/>
          </a:prstGeom>
          <a:noFill/>
          <a:ln w="9525">
            <a:noFill/>
            <a:miter lim="800000"/>
            <a:headEnd/>
            <a:tailEnd/>
          </a:ln>
          <a:effectLst/>
        </p:spPr>
        <p:txBody>
          <a:bodyPr vert="horz" wrap="square" lIns="92709" tIns="46355" rIns="92709" bIns="46355" numCol="1" anchor="b" anchorCtr="0" compatLnSpc="1">
            <a:prstTxWarp prst="textNoShape">
              <a:avLst/>
            </a:prstTxWarp>
          </a:bodyPr>
          <a:lstStyle>
            <a:lvl1pPr defTabSz="927100"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68750" y="8763000"/>
            <a:ext cx="3035300" cy="460375"/>
          </a:xfrm>
          <a:prstGeom prst="rect">
            <a:avLst/>
          </a:prstGeom>
          <a:noFill/>
          <a:ln w="9525">
            <a:noFill/>
            <a:miter lim="800000"/>
            <a:headEnd/>
            <a:tailEnd/>
          </a:ln>
          <a:effectLst/>
        </p:spPr>
        <p:txBody>
          <a:bodyPr vert="horz" wrap="square" lIns="92709" tIns="46355" rIns="92709" bIns="46355" numCol="1" anchor="b" anchorCtr="0" compatLnSpc="1">
            <a:prstTxWarp prst="textNoShape">
              <a:avLst/>
            </a:prstTxWarp>
          </a:bodyPr>
          <a:lstStyle>
            <a:lvl1pPr algn="r" defTabSz="927100" eaLnBrk="1" fontAlgn="auto" hangingPunct="1">
              <a:spcBef>
                <a:spcPts val="0"/>
              </a:spcBef>
              <a:spcAft>
                <a:spcPts val="0"/>
              </a:spcAft>
              <a:defRPr sz="1200">
                <a:latin typeface="+mn-lt"/>
              </a:defRPr>
            </a:lvl1pPr>
          </a:lstStyle>
          <a:p>
            <a:pPr>
              <a:defRPr/>
            </a:pPr>
            <a:fld id="{FA5BC4C1-7168-4B62-A327-FD688B26F4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16FB7CC-DA04-4BD8-8A71-79809A053E00}"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t>Escape  - Most active shooters have not attempted to hide their identity.</a:t>
            </a:r>
          </a:p>
          <a:p>
            <a:pPr lvl="1"/>
            <a:br>
              <a:rPr lang="en-US" altLang="en-US"/>
            </a:br>
            <a:r>
              <a:rPr lang="en-US" altLang="en-US"/>
              <a:t>Motivation - There is no clear criminal profile. Motivations are not the motives of “traditional” criminals.</a:t>
            </a:r>
          </a:p>
          <a:p>
            <a:pPr lvl="1"/>
            <a:br>
              <a:rPr lang="en-US" altLang="en-US"/>
            </a:br>
            <a:r>
              <a:rPr lang="en-US" altLang="en-US"/>
              <a:t>Violence -Peaceful resolution is highly unlikely.</a:t>
            </a:r>
          </a:p>
          <a:p>
            <a:pPr lvl="1"/>
            <a:br>
              <a:rPr lang="en-US" altLang="en-US"/>
            </a:br>
            <a:r>
              <a:rPr lang="en-US" altLang="en-US"/>
              <a:t>Plans - have conducted research and recon. May be better equipped than police.</a:t>
            </a:r>
          </a:p>
          <a:p>
            <a:pPr lvl="1"/>
            <a:endParaRPr lang="en-US" altLang="en-US"/>
          </a:p>
          <a:p>
            <a:pPr lvl="1"/>
            <a:r>
              <a:rPr lang="en-US" altLang="en-US"/>
              <a:t>Killing – can be random, indiscriminate, focused on inflicting maximum damage in shortest time</a:t>
            </a:r>
          </a:p>
          <a:p>
            <a:pPr lvl="1"/>
            <a:endParaRPr lang="en-US" altLang="en-US"/>
          </a:p>
          <a:p>
            <a:pPr lvl="1"/>
            <a:r>
              <a:rPr lang="en-US" altLang="en-US"/>
              <a:t>NO LIST IS COMPREHENSIVE - EACH EVENT VARIES SIGNIFICANTLY</a:t>
            </a:r>
          </a:p>
          <a:p>
            <a:pPr lvl="1"/>
            <a:endParaRPr lang="en-US" altLang="en-US"/>
          </a:p>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428130C-7BCF-43CD-87A3-E3603AABDAD5}"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090854A-02EE-4597-8252-9BED7EB12F47}"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A5F9A35-D9ED-4E77-BBD1-19584E054659}"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D271F12-0291-4CAB-8A76-3CB0803EB05F}"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13</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Discussion: Other (non-firearm) attack examples? </a:t>
            </a:r>
          </a:p>
          <a:p>
            <a:endParaRPr lang="en-US" altLang="en-US"/>
          </a:p>
          <a:p>
            <a:r>
              <a:rPr lang="en-US" altLang="en-US"/>
              <a:t>How would a simple pepper spray event impact a hospital? </a:t>
            </a:r>
          </a:p>
          <a:p>
            <a:endParaRPr lang="en-US" altLang="en-US"/>
          </a:p>
          <a:p>
            <a:r>
              <a:rPr lang="en-US" altLang="en-US"/>
              <a:t>How would an ASHE (non-firearm) event impact a hospital?</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C02EE8C-A606-4283-A6F3-66DE0701B1A6}"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30C3497-C94D-4F13-B3AB-54C1B682371E}"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15</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6DF719-7FF8-4C65-9D58-C58B7CB1A325}"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16</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C56B104-FBBD-4997-AACD-52D75E4B7D3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17</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C56B104-FBBD-4997-AACD-52D75E4B7D3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18</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4474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significant number of events (nearly 40% of pre- LE arrival) were stopped by civilian action. That is, those being attacked fighting back.</a:t>
            </a:r>
          </a:p>
          <a:p>
            <a:endParaRPr lang="en-US" altLang="en-US"/>
          </a:p>
          <a:p>
            <a:r>
              <a:rPr lang="en-US" altLang="en-US"/>
              <a:t>This type of action requires an acknowledged change in attitude, training, and preparedness before an event occurs.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1EB7FDD-CF75-4614-A774-B0C4907D57A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19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F920D25-392C-49E0-9130-42671ACC71FE}"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5331949-FD1D-4FFE-AC9C-158E88AB5178}"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Compliance – HIPPA, JCO and OSHA</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089FA57-7F89-4547-9298-BF5DB0C7C36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597C70F-A192-4300-BFDA-3A5278109B24}"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CD03D5D-04F6-4BA2-B8E1-BEAF7BBFE8FB}"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23</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A60016A-9DE5-405E-83B0-DDC5B047B970}"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3113794-4981-4AE5-9114-F5BE4896C18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25</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AB930FB-C471-4E3A-BB44-00A7BB443A74}"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26</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F37C3CC-8479-4375-8215-F9BB4211E8D5}"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27</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541404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38A18C9-A517-4A24-986E-1C4FFD88D968}"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28</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961E18-5B42-4AC4-A9F9-2E083E5C2F2E}"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29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9D06DBB-0C3A-43AA-8746-9303B7BD5A07}"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B6374BA-561A-4622-B386-D5398666FD93}"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874D130-D7F5-4BFE-AC07-28A8A8E611DB}"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4E64B19-419B-4C5C-87CA-E0752C3B5869}"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3A75E63-5AE6-4901-B47B-FAF9F9AA4A0E}"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33</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D5E6F96-34E9-4AFD-998D-EEEFE71B026B}"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C15807E-F65A-4641-8D2A-AC7A94F836F8}"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35</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6DD49E-DE0B-4C97-A8BE-AB5623AAC5B3}"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36</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120BC48-4C83-42FA-AE37-48C9CC80D95F}"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37</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6F36AF1-86BA-4681-8CDB-5CA4E80634C4}"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38</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EFBF6B3-0965-4A4A-824E-A6408D16403A}"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39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B940DAC-1204-42FC-81B6-30462F4E0652}"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C59586-341D-4AEC-BBE9-C22F1DC13DC5}"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98ABFD8-B774-4DE1-A1E6-91F126853F9A}"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794AE47-147F-4416-86CB-ECF09A335EF0}"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F0BF741-95BA-4182-A428-EEE467870415}"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43</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F7456FD-D6C0-4064-86E3-5FBCB884E6A0}"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724AC84-ECCB-4DAF-BD1A-119E1A70833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45</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Boston has more trauma centers than many States have </a:t>
            </a:r>
          </a:p>
          <a:p>
            <a:endParaRPr lang="en-US" altLang="en-US"/>
          </a:p>
          <a:p>
            <a:r>
              <a:rPr lang="en-US" altLang="en-US"/>
              <a:t>5 Adult Level 1 Trauma Centers</a:t>
            </a:r>
          </a:p>
          <a:p>
            <a:r>
              <a:rPr lang="en-US" altLang="en-US"/>
              <a:t>3 Pedi Level 1 Trauma Centers</a:t>
            </a:r>
          </a:p>
          <a:p>
            <a:r>
              <a:rPr lang="en-US" altLang="en-US"/>
              <a:t>Conference of Boston Teaching Hospitals- consortium of 14 Boston Area hospitals:</a:t>
            </a:r>
          </a:p>
          <a:p>
            <a:pPr>
              <a:buFontTx/>
              <a:buChar char="-"/>
            </a:pPr>
            <a:r>
              <a:rPr lang="en-US" altLang="en-US"/>
              <a:t>Emergency management committee– surge, MCI, disaster planning</a:t>
            </a:r>
          </a:p>
          <a:p>
            <a:pPr>
              <a:buFontTx/>
              <a:buChar char="-"/>
            </a:pPr>
            <a:r>
              <a:rPr lang="en-US" altLang="en-US"/>
              <a:t>EMS committee– </a:t>
            </a:r>
          </a:p>
          <a:p>
            <a:pPr>
              <a:buFontTx/>
              <a:buChar char="-"/>
            </a:pPr>
            <a:endParaRPr lang="en-US" altLang="en-US"/>
          </a:p>
          <a:p>
            <a:r>
              <a:rPr lang="en-US" altLang="en-US"/>
              <a:t>-ambulance diversion ended on Jan 1, 2009 after a trial in Boston  </a:t>
            </a:r>
          </a:p>
          <a:p>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B6B2694-0C09-420F-969F-0063171FCC03}"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46</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C56B104-FBBD-4997-AACD-52D75E4B7D3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47</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498212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C56B104-FBBD-4997-AACD-52D75E4B7D3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48</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457495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C320B85-1CAB-4362-A347-C5A4950BE71F}"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49</a:t>
            </a:fld>
            <a:endParaRPr lang="en-US" altLang="en-US">
              <a:latin typeface="Times New Roman" panose="02020603050405020304" pitchFamily="18" charset="0"/>
              <a:ea typeface="MS PGothic" panose="020B0600070205080204" pitchFamily="34" charset="-128"/>
            </a:endParaRPr>
          </a:p>
        </p:txBody>
      </p:sp>
      <p:sp>
        <p:nvSpPr>
          <p:cNvPr id="103427" name="Rectangle 2"/>
          <p:cNvSpPr>
            <a:spLocks noChangeArrowheads="1" noTextEdit="1"/>
          </p:cNvSpPr>
          <p:nvPr>
            <p:ph type="sldImg"/>
          </p:nvPr>
        </p:nvSpPr>
        <p:spPr>
          <a:xfrm>
            <a:off x="1200150" y="720725"/>
            <a:ext cx="4605338" cy="3454400"/>
          </a:xfrm>
          <a:ln w="12700" cap="flat">
            <a:solidFill>
              <a:schemeClr val="tx1"/>
            </a:solidFill>
          </a:ln>
        </p:spPr>
      </p:sp>
      <p:sp>
        <p:nvSpPr>
          <p:cNvPr id="103428" name="Rectangle 3"/>
          <p:cNvSpPr>
            <a:spLocks noChangeArrowheads="1"/>
          </p:cNvSpPr>
          <p:nvPr>
            <p:ph type="body" idx="1"/>
          </p:nvPr>
        </p:nvSpPr>
        <p:spPr>
          <a:xfrm>
            <a:off x="930275" y="4406900"/>
            <a:ext cx="5143500" cy="409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77" tIns="38633" rIns="78877" bIns="38633"/>
          <a:lstStyle/>
          <a:p>
            <a:pPr>
              <a:tabLst>
                <a:tab pos="222250" algn="l"/>
              </a:tabLst>
            </a:pPr>
            <a:r>
              <a:rPr lang="en-US" altLang="en-US"/>
              <a:t>Note the time 4:09: 43--  picture a few slides later shows our crews on scene 43 seconds later </a:t>
            </a:r>
          </a:p>
        </p:txBody>
      </p:sp>
      <p:sp>
        <p:nvSpPr>
          <p:cNvPr id="103429" name="Rectangle 4"/>
          <p:cNvSpPr>
            <a:spLocks noChangeArrowheads="1"/>
          </p:cNvSpPr>
          <p:nvPr/>
        </p:nvSpPr>
        <p:spPr bwMode="auto">
          <a:xfrm>
            <a:off x="911225" y="4391025"/>
            <a:ext cx="5181600" cy="441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sz="240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8678323-F805-4C3D-A14B-4901437881BC}"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5</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fire turned out to be an electrical transformer fire, but given the location (JFK Library) and timing– initial thoughts were continued attacks</a:t>
            </a:r>
          </a:p>
          <a:p>
            <a:r>
              <a:rPr lang="en-US" altLang="en-US"/>
              <a:t> </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30B2D28-86E0-4694-A58E-D370FC791090}"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50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Bystanders already applying direct pressure</a:t>
            </a:r>
          </a:p>
          <a:p>
            <a:r>
              <a:rPr lang="en-US" altLang="en-US"/>
              <a:t>EMS first aid bags on scene.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A91D69B-9525-4A1B-BB70-D3C9EDBBAC79}"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51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B227EC4-3DFF-4A33-8D01-117DAD771AA9}"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56</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Boston EMS and the response in general widely hailed as a success.  </a:t>
            </a:r>
          </a:p>
          <a:p>
            <a:endParaRPr lang="en-US" altLang="en-US"/>
          </a:p>
          <a:p>
            <a:r>
              <a:rPr lang="en-US" altLang="en-US"/>
              <a:t>Need to remember the three killed on scene. Dozens were maimed or otherwise life changing injuries.   Later that week an MIT Police officer was executed in his cruiser.   This lead to a shoot out and one terrorist shot and run over.   The whole area was then put on an unprecedented lock down, and second suspect ultimately captured.</a:t>
            </a:r>
          </a:p>
          <a:p>
            <a:endParaRPr lang="en-US" altLang="en-US"/>
          </a:p>
          <a:p>
            <a:r>
              <a:rPr lang="en-US" altLang="en-US"/>
              <a:t>So </a:t>
            </a:r>
            <a:r>
              <a:rPr lang="ja-JP" altLang="en-US"/>
              <a:t>“</a:t>
            </a:r>
            <a:r>
              <a:rPr lang="en-US" altLang="ja-JP"/>
              <a:t>success</a:t>
            </a:r>
            <a:r>
              <a:rPr lang="ja-JP" altLang="en-US"/>
              <a:t>”</a:t>
            </a:r>
            <a:r>
              <a:rPr lang="en-US" altLang="ja-JP"/>
              <a:t> may not be the best term for the response, but we certainly made the best out of a terrible situation.   </a:t>
            </a:r>
            <a:endParaRPr lang="en-US" altLang="en-US"/>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D07F710-1C3A-46E6-AD07-8F296E5B511F}"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57</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0BF5DC7-C802-497B-A48D-2662EA0BBB49}"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71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D0B6B74-C6A2-43BC-AFA3-D3D185C4D570}"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72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4058BC3-694B-4E71-85EF-A11D290A9B55}"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6</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9915267-67AB-49CD-B548-63A02866A6BF}"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7</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 community studied Columbine for years to determine best practice response for new “active shooter” threat.</a:t>
            </a:r>
          </a:p>
          <a:p>
            <a:endParaRPr lang="en-US" altLang="en-US"/>
          </a:p>
          <a:p>
            <a:r>
              <a:rPr lang="en-US" altLang="en-US"/>
              <a:t>LE Community realizing the threat is dynamic and policies must be as well.</a:t>
            </a:r>
          </a:p>
          <a:p>
            <a:endParaRPr lang="en-US" altLang="en-US"/>
          </a:p>
          <a:p>
            <a:r>
              <a:rPr lang="en-US" altLang="en-US"/>
              <a:t>LE been preparing and adjusting for years. Civilian industry just now starting to recognize this is not just a “LE issue”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981C7D7-7C52-4992-AF78-31A7E32C8582}"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8</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Open discussion of other high-profile events. </a:t>
            </a:r>
          </a:p>
          <a:p>
            <a:endParaRPr lang="en-US" altLang="en-US"/>
          </a:p>
          <a:p>
            <a:r>
              <a:rPr lang="en-US" altLang="en-US"/>
              <a:t>How would our community manage a response with the resources available?</a:t>
            </a:r>
          </a:p>
          <a:p>
            <a:endParaRPr lang="en-US" altLang="en-US"/>
          </a:p>
          <a:p>
            <a:r>
              <a:rPr lang="en-US" altLang="en-US"/>
              <a:t>What would be some short-term and long-term impacts of a similar event at your facility?</a:t>
            </a:r>
          </a:p>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Century Gothic" panose="020B0502020202020204" pitchFamily="34" charset="0"/>
              </a:defRPr>
            </a:lvl1pPr>
            <a:lvl2pPr marL="742950" indent="-285750" defTabSz="927100">
              <a:defRPr>
                <a:solidFill>
                  <a:schemeClr val="tx1"/>
                </a:solidFill>
                <a:latin typeface="Century Gothic" panose="020B0502020202020204" pitchFamily="34" charset="0"/>
              </a:defRPr>
            </a:lvl2pPr>
            <a:lvl3pPr marL="1143000" indent="-228600" defTabSz="927100">
              <a:defRPr>
                <a:solidFill>
                  <a:schemeClr val="tx1"/>
                </a:solidFill>
                <a:latin typeface="Century Gothic" panose="020B0502020202020204" pitchFamily="34" charset="0"/>
              </a:defRPr>
            </a:lvl3pPr>
            <a:lvl4pPr marL="1600200" indent="-228600" defTabSz="927100">
              <a:defRPr>
                <a:solidFill>
                  <a:schemeClr val="tx1"/>
                </a:solidFill>
                <a:latin typeface="Century Gothic" panose="020B0502020202020204" pitchFamily="34" charset="0"/>
              </a:defRPr>
            </a:lvl4pPr>
            <a:lvl5pPr marL="2057400" indent="-228600" defTabSz="927100">
              <a:defRPr>
                <a:solidFill>
                  <a:schemeClr val="tx1"/>
                </a:solidFill>
                <a:latin typeface="Century Gothic" panose="020B0502020202020204" pitchFamily="34" charset="0"/>
              </a:defRPr>
            </a:lvl5pPr>
            <a:lvl6pPr marL="2514600" indent="-228600" defTabSz="9271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271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271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271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6DCA161-55AB-4360-9851-7DEAF403D87B}"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AD4C6031-9600-4363-9A76-1C21AA23FE76}" type="slidenum">
              <a:rPr lang="en-US" altLang="en-US"/>
              <a:pPr>
                <a:defRPr/>
              </a:pPr>
              <a:t>‹#›</a:t>
            </a:fld>
            <a:endParaRPr lang="en-US" altLang="en-US"/>
          </a:p>
        </p:txBody>
      </p:sp>
    </p:spTree>
    <p:extLst>
      <p:ext uri="{BB962C8B-B14F-4D97-AF65-F5344CB8AC3E}">
        <p14:creationId xmlns:p14="http://schemas.microsoft.com/office/powerpoint/2010/main" val="123651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7677" y="5284990"/>
            <a:ext cx="7413007" cy="8170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917575" y="6181725"/>
            <a:ext cx="5337175" cy="365125"/>
          </a:xfrm>
        </p:spPr>
        <p:txBody>
          <a:bodyPr/>
          <a:lstStyle>
            <a:lvl1pPr>
              <a:defRPr/>
            </a:lvl1pPr>
          </a:lstStyle>
          <a:p>
            <a:pPr>
              <a:defRPr/>
            </a:pPr>
            <a:r>
              <a:rPr lang="en-US"/>
              <a:t>www.ActiveShooter360.com</a:t>
            </a:r>
          </a:p>
        </p:txBody>
      </p:sp>
      <p:sp>
        <p:nvSpPr>
          <p:cNvPr id="7" name="Slide Number Placeholder 6"/>
          <p:cNvSpPr>
            <a:spLocks noGrp="1"/>
          </p:cNvSpPr>
          <p:nvPr>
            <p:ph type="sldNum" sz="quarter" idx="12"/>
          </p:nvPr>
        </p:nvSpPr>
        <p:spPr/>
        <p:txBody>
          <a:bodyPr/>
          <a:lstStyle>
            <a:lvl1pPr>
              <a:defRPr/>
            </a:lvl1pPr>
          </a:lstStyle>
          <a:p>
            <a:pPr>
              <a:defRPr/>
            </a:pPr>
            <a:fld id="{186309BF-6FCA-4E44-8D07-9546BF72FC7A}" type="slidenum">
              <a:rPr lang="en-US" altLang="en-US"/>
              <a:pPr>
                <a:defRPr/>
              </a:pPr>
              <a:t>‹#›</a:t>
            </a:fld>
            <a:endParaRPr lang="en-US" altLang="en-US"/>
          </a:p>
        </p:txBody>
      </p:sp>
    </p:spTree>
    <p:extLst>
      <p:ext uri="{BB962C8B-B14F-4D97-AF65-F5344CB8AC3E}">
        <p14:creationId xmlns:p14="http://schemas.microsoft.com/office/powerpoint/2010/main" val="347701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C67C6DAB-7C22-4746-BD2A-FC072C8598F2}" type="slidenum">
              <a:rPr lang="en-US" altLang="en-US"/>
              <a:pPr>
                <a:defRPr/>
              </a:pPr>
              <a:t>‹#›</a:t>
            </a:fld>
            <a:endParaRPr lang="en-US" altLang="en-US"/>
          </a:p>
        </p:txBody>
      </p:sp>
    </p:spTree>
    <p:extLst>
      <p:ext uri="{BB962C8B-B14F-4D97-AF65-F5344CB8AC3E}">
        <p14:creationId xmlns:p14="http://schemas.microsoft.com/office/powerpoint/2010/main" val="316297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84200" y="860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6" name="TextBox 5"/>
          <p:cNvSpPr txBox="1"/>
          <p:nvPr/>
        </p:nvSpPr>
        <p:spPr>
          <a:xfrm>
            <a:off x="7888288" y="29860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084942" y="596018"/>
            <a:ext cx="6974115" cy="304407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r>
              <a:rPr lang="en-US"/>
              <a:t>www.ActiveShooter360.com</a:t>
            </a:r>
          </a:p>
        </p:txBody>
      </p:sp>
      <p:sp>
        <p:nvSpPr>
          <p:cNvPr id="9" name="Slide Number Placeholder 5"/>
          <p:cNvSpPr>
            <a:spLocks noGrp="1"/>
          </p:cNvSpPr>
          <p:nvPr>
            <p:ph type="sldNum" sz="quarter" idx="16"/>
          </p:nvPr>
        </p:nvSpPr>
        <p:spPr/>
        <p:txBody>
          <a:bodyPr/>
          <a:lstStyle>
            <a:lvl1pPr>
              <a:defRPr/>
            </a:lvl1pPr>
          </a:lstStyle>
          <a:p>
            <a:pPr>
              <a:defRPr/>
            </a:pPr>
            <a:fld id="{F6BEEE78-2800-4405-A24A-2E36F6AC2BCE}" type="slidenum">
              <a:rPr lang="en-US" altLang="en-US"/>
              <a:pPr>
                <a:defRPr/>
              </a:pPr>
              <a:t>‹#›</a:t>
            </a:fld>
            <a:endParaRPr lang="en-US" altLang="en-US"/>
          </a:p>
        </p:txBody>
      </p:sp>
    </p:spTree>
    <p:extLst>
      <p:ext uri="{BB962C8B-B14F-4D97-AF65-F5344CB8AC3E}">
        <p14:creationId xmlns:p14="http://schemas.microsoft.com/office/powerpoint/2010/main" val="152482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9088976D-AE84-4A8D-9566-F1CFCA421977}" type="slidenum">
              <a:rPr lang="en-US" altLang="en-US"/>
              <a:pPr>
                <a:defRPr/>
              </a:pPr>
              <a:t>‹#›</a:t>
            </a:fld>
            <a:endParaRPr lang="en-US" altLang="en-US"/>
          </a:p>
        </p:txBody>
      </p:sp>
    </p:spTree>
    <p:extLst>
      <p:ext uri="{BB962C8B-B14F-4D97-AF65-F5344CB8AC3E}">
        <p14:creationId xmlns:p14="http://schemas.microsoft.com/office/powerpoint/2010/main" val="1662423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584200" y="75406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6" name="TextBox 5"/>
          <p:cNvSpPr txBox="1"/>
          <p:nvPr/>
        </p:nvSpPr>
        <p:spPr>
          <a:xfrm>
            <a:off x="7888288" y="28797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084942" y="596018"/>
            <a:ext cx="6974115" cy="284436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anchor="b"/>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Edit Master text styles</a:t>
            </a:r>
          </a:p>
        </p:txBody>
      </p:sp>
      <p:sp>
        <p:nvSpPr>
          <p:cNvPr id="3" name="Text Placeholder 2"/>
          <p:cNvSpPr>
            <a:spLocks noGrp="1"/>
          </p:cNvSpPr>
          <p:nvPr>
            <p:ph type="body" idx="1"/>
          </p:nvPr>
        </p:nvSpPr>
        <p:spPr>
          <a:xfrm>
            <a:off x="818347" y="4939862"/>
            <a:ext cx="7512338" cy="1162198"/>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r>
              <a:rPr lang="en-US"/>
              <a:t>www.ActiveShooter360.com</a:t>
            </a:r>
          </a:p>
        </p:txBody>
      </p:sp>
      <p:sp>
        <p:nvSpPr>
          <p:cNvPr id="9" name="Slide Number Placeholder 5"/>
          <p:cNvSpPr>
            <a:spLocks noGrp="1"/>
          </p:cNvSpPr>
          <p:nvPr>
            <p:ph type="sldNum" sz="quarter" idx="16"/>
          </p:nvPr>
        </p:nvSpPr>
        <p:spPr/>
        <p:txBody>
          <a:bodyPr/>
          <a:lstStyle>
            <a:lvl1pPr>
              <a:defRPr/>
            </a:lvl1pPr>
          </a:lstStyle>
          <a:p>
            <a:pPr>
              <a:defRPr/>
            </a:pPr>
            <a:fld id="{B1A6AF28-4D92-4CF6-8963-72E5F22960D0}" type="slidenum">
              <a:rPr lang="en-US" altLang="en-US"/>
              <a:pPr>
                <a:defRPr/>
              </a:pPr>
              <a:t>‹#›</a:t>
            </a:fld>
            <a:endParaRPr lang="en-US" altLang="en-US"/>
          </a:p>
        </p:txBody>
      </p:sp>
    </p:spTree>
    <p:extLst>
      <p:ext uri="{BB962C8B-B14F-4D97-AF65-F5344CB8AC3E}">
        <p14:creationId xmlns:p14="http://schemas.microsoft.com/office/powerpoint/2010/main" val="346845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Edit Master text styles</a:t>
            </a:r>
          </a:p>
        </p:txBody>
      </p:sp>
      <p:sp>
        <p:nvSpPr>
          <p:cNvPr id="3" name="Text Placeholder 2"/>
          <p:cNvSpPr>
            <a:spLocks noGrp="1"/>
          </p:cNvSpPr>
          <p:nvPr>
            <p:ph type="body" idx="1"/>
          </p:nvPr>
        </p:nvSpPr>
        <p:spPr>
          <a:xfrm>
            <a:off x="818347" y="4732224"/>
            <a:ext cx="7511472" cy="1369836"/>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r>
              <a:rPr lang="en-US"/>
              <a:t>www.ActiveShooter360.com</a:t>
            </a:r>
          </a:p>
        </p:txBody>
      </p:sp>
      <p:sp>
        <p:nvSpPr>
          <p:cNvPr id="7" name="Slide Number Placeholder 5"/>
          <p:cNvSpPr>
            <a:spLocks noGrp="1"/>
          </p:cNvSpPr>
          <p:nvPr>
            <p:ph type="sldNum" sz="quarter" idx="16"/>
          </p:nvPr>
        </p:nvSpPr>
        <p:spPr/>
        <p:txBody>
          <a:bodyPr/>
          <a:lstStyle>
            <a:lvl1pPr>
              <a:defRPr/>
            </a:lvl1pPr>
          </a:lstStyle>
          <a:p>
            <a:pPr>
              <a:defRPr/>
            </a:pPr>
            <a:fld id="{E7F90C15-9F64-4B44-963E-70FC9478EE43}" type="slidenum">
              <a:rPr lang="en-US" altLang="en-US"/>
              <a:pPr>
                <a:defRPr/>
              </a:pPr>
              <a:t>‹#›</a:t>
            </a:fld>
            <a:endParaRPr lang="en-US" altLang="en-US"/>
          </a:p>
        </p:txBody>
      </p:sp>
    </p:spTree>
    <p:extLst>
      <p:ext uri="{BB962C8B-B14F-4D97-AF65-F5344CB8AC3E}">
        <p14:creationId xmlns:p14="http://schemas.microsoft.com/office/powerpoint/2010/main" val="326437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1D4616E0-102E-4044-86E3-98F262A7180A}" type="slidenum">
              <a:rPr lang="en-US" altLang="en-US"/>
              <a:pPr>
                <a:defRPr/>
              </a:pPr>
              <a:t>‹#›</a:t>
            </a:fld>
            <a:endParaRPr lang="en-US" altLang="en-US"/>
          </a:p>
        </p:txBody>
      </p:sp>
    </p:spTree>
    <p:extLst>
      <p:ext uri="{BB962C8B-B14F-4D97-AF65-F5344CB8AC3E}">
        <p14:creationId xmlns:p14="http://schemas.microsoft.com/office/powerpoint/2010/main" val="113411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623DD22E-57E4-45E8-837B-3528D034D2D7}" type="slidenum">
              <a:rPr lang="en-US" altLang="en-US"/>
              <a:pPr>
                <a:defRPr/>
              </a:pPr>
              <a:t>‹#›</a:t>
            </a:fld>
            <a:endParaRPr lang="en-US" altLang="en-US"/>
          </a:p>
        </p:txBody>
      </p:sp>
    </p:spTree>
    <p:extLst>
      <p:ext uri="{BB962C8B-B14F-4D97-AF65-F5344CB8AC3E}">
        <p14:creationId xmlns:p14="http://schemas.microsoft.com/office/powerpoint/2010/main" val="14668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25475DA1-D0B8-4FC1-92E5-20BD7D658FE5}" type="slidenum">
              <a:rPr lang="en-US" altLang="en-US"/>
              <a:pPr>
                <a:defRPr/>
              </a:pPr>
              <a:t>‹#›</a:t>
            </a:fld>
            <a:endParaRPr lang="en-US" altLang="en-US"/>
          </a:p>
        </p:txBody>
      </p:sp>
    </p:spTree>
    <p:extLst>
      <p:ext uri="{BB962C8B-B14F-4D97-AF65-F5344CB8AC3E}">
        <p14:creationId xmlns:p14="http://schemas.microsoft.com/office/powerpoint/2010/main" val="259729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6" name="Slide Number Placeholder 5"/>
          <p:cNvSpPr>
            <a:spLocks noGrp="1"/>
          </p:cNvSpPr>
          <p:nvPr>
            <p:ph type="sldNum" sz="quarter" idx="12"/>
          </p:nvPr>
        </p:nvSpPr>
        <p:spPr/>
        <p:txBody>
          <a:bodyPr/>
          <a:lstStyle>
            <a:lvl1pPr>
              <a:defRPr/>
            </a:lvl1pPr>
          </a:lstStyle>
          <a:p>
            <a:pPr>
              <a:defRPr/>
            </a:pPr>
            <a:fld id="{8EC3A3B9-9AB5-4B20-AF93-B0098206EC54}" type="slidenum">
              <a:rPr lang="en-US" altLang="en-US"/>
              <a:pPr>
                <a:defRPr/>
              </a:pPr>
              <a:t>‹#›</a:t>
            </a:fld>
            <a:endParaRPr lang="en-US" altLang="en-US"/>
          </a:p>
        </p:txBody>
      </p:sp>
    </p:spTree>
    <p:extLst>
      <p:ext uri="{BB962C8B-B14F-4D97-AF65-F5344CB8AC3E}">
        <p14:creationId xmlns:p14="http://schemas.microsoft.com/office/powerpoint/2010/main" val="19182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7" name="Slide Number Placeholder 5"/>
          <p:cNvSpPr>
            <a:spLocks noGrp="1"/>
          </p:cNvSpPr>
          <p:nvPr>
            <p:ph type="sldNum" sz="quarter" idx="12"/>
          </p:nvPr>
        </p:nvSpPr>
        <p:spPr/>
        <p:txBody>
          <a:bodyPr/>
          <a:lstStyle>
            <a:lvl1pPr>
              <a:defRPr/>
            </a:lvl1pPr>
          </a:lstStyle>
          <a:p>
            <a:pPr>
              <a:defRPr/>
            </a:pPr>
            <a:fld id="{06AA823C-60AA-425B-879D-268D1F276466}" type="slidenum">
              <a:rPr lang="en-US" altLang="en-US"/>
              <a:pPr>
                <a:defRPr/>
              </a:pPr>
              <a:t>‹#›</a:t>
            </a:fld>
            <a:endParaRPr lang="en-US" altLang="en-US"/>
          </a:p>
        </p:txBody>
      </p:sp>
    </p:spTree>
    <p:extLst>
      <p:ext uri="{BB962C8B-B14F-4D97-AF65-F5344CB8AC3E}">
        <p14:creationId xmlns:p14="http://schemas.microsoft.com/office/powerpoint/2010/main" val="83915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9" name="Slide Number Placeholder 5"/>
          <p:cNvSpPr>
            <a:spLocks noGrp="1"/>
          </p:cNvSpPr>
          <p:nvPr>
            <p:ph type="sldNum" sz="quarter" idx="12"/>
          </p:nvPr>
        </p:nvSpPr>
        <p:spPr/>
        <p:txBody>
          <a:bodyPr/>
          <a:lstStyle>
            <a:lvl1pPr>
              <a:defRPr/>
            </a:lvl1pPr>
          </a:lstStyle>
          <a:p>
            <a:pPr>
              <a:defRPr/>
            </a:pPr>
            <a:fld id="{11C0BAB7-68D6-4005-B7CC-0F4EB0B4164F}" type="slidenum">
              <a:rPr lang="en-US" altLang="en-US"/>
              <a:pPr>
                <a:defRPr/>
              </a:pPr>
              <a:t>‹#›</a:t>
            </a:fld>
            <a:endParaRPr lang="en-US" altLang="en-US"/>
          </a:p>
        </p:txBody>
      </p:sp>
    </p:spTree>
    <p:extLst>
      <p:ext uri="{BB962C8B-B14F-4D97-AF65-F5344CB8AC3E}">
        <p14:creationId xmlns:p14="http://schemas.microsoft.com/office/powerpoint/2010/main" val="806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5" name="Slide Number Placeholder 5"/>
          <p:cNvSpPr>
            <a:spLocks noGrp="1"/>
          </p:cNvSpPr>
          <p:nvPr>
            <p:ph type="sldNum" sz="quarter" idx="12"/>
          </p:nvPr>
        </p:nvSpPr>
        <p:spPr/>
        <p:txBody>
          <a:bodyPr/>
          <a:lstStyle>
            <a:lvl1pPr>
              <a:defRPr/>
            </a:lvl1pPr>
          </a:lstStyle>
          <a:p>
            <a:pPr>
              <a:defRPr/>
            </a:pPr>
            <a:fld id="{1A2D1EA4-0E34-47A4-A067-1B09463A18D1}" type="slidenum">
              <a:rPr lang="en-US" altLang="en-US"/>
              <a:pPr>
                <a:defRPr/>
              </a:pPr>
              <a:t>‹#›</a:t>
            </a:fld>
            <a:endParaRPr lang="en-US" altLang="en-US"/>
          </a:p>
        </p:txBody>
      </p:sp>
    </p:spTree>
    <p:extLst>
      <p:ext uri="{BB962C8B-B14F-4D97-AF65-F5344CB8AC3E}">
        <p14:creationId xmlns:p14="http://schemas.microsoft.com/office/powerpoint/2010/main" val="166739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4" name="Slide Number Placeholder 5"/>
          <p:cNvSpPr>
            <a:spLocks noGrp="1"/>
          </p:cNvSpPr>
          <p:nvPr>
            <p:ph type="sldNum" sz="quarter" idx="12"/>
          </p:nvPr>
        </p:nvSpPr>
        <p:spPr/>
        <p:txBody>
          <a:bodyPr/>
          <a:lstStyle>
            <a:lvl1pPr>
              <a:defRPr/>
            </a:lvl1pPr>
          </a:lstStyle>
          <a:p>
            <a:pPr>
              <a:defRPr/>
            </a:pPr>
            <a:fld id="{88B0C683-3E26-4F26-9EE0-BB837DCD1246}" type="slidenum">
              <a:rPr lang="en-US" altLang="en-US"/>
              <a:pPr>
                <a:defRPr/>
              </a:pPr>
              <a:t>‹#›</a:t>
            </a:fld>
            <a:endParaRPr lang="en-US" altLang="en-US"/>
          </a:p>
        </p:txBody>
      </p:sp>
    </p:spTree>
    <p:extLst>
      <p:ext uri="{BB962C8B-B14F-4D97-AF65-F5344CB8AC3E}">
        <p14:creationId xmlns:p14="http://schemas.microsoft.com/office/powerpoint/2010/main" val="21278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www.ActiveShooter360.com</a:t>
            </a:r>
          </a:p>
        </p:txBody>
      </p:sp>
      <p:sp>
        <p:nvSpPr>
          <p:cNvPr id="7" name="Slide Number Placeholder 5"/>
          <p:cNvSpPr>
            <a:spLocks noGrp="1"/>
          </p:cNvSpPr>
          <p:nvPr>
            <p:ph type="sldNum" sz="quarter" idx="12"/>
          </p:nvPr>
        </p:nvSpPr>
        <p:spPr/>
        <p:txBody>
          <a:bodyPr/>
          <a:lstStyle>
            <a:lvl1pPr>
              <a:defRPr/>
            </a:lvl1pPr>
          </a:lstStyle>
          <a:p>
            <a:pPr>
              <a:defRPr/>
            </a:pPr>
            <a:fld id="{B5159953-0875-48EF-B67B-E001195FF887}" type="slidenum">
              <a:rPr lang="en-US" altLang="en-US"/>
              <a:pPr>
                <a:defRPr/>
              </a:pPr>
              <a:t>‹#›</a:t>
            </a:fld>
            <a:endParaRPr lang="en-US" altLang="en-US"/>
          </a:p>
        </p:txBody>
      </p:sp>
    </p:spTree>
    <p:extLst>
      <p:ext uri="{BB962C8B-B14F-4D97-AF65-F5344CB8AC3E}">
        <p14:creationId xmlns:p14="http://schemas.microsoft.com/office/powerpoint/2010/main" val="224221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7318" y="3269869"/>
            <a:ext cx="442380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4375" y="6181725"/>
            <a:ext cx="717550" cy="36512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817563" y="6181725"/>
            <a:ext cx="3706812" cy="365125"/>
          </a:xfrm>
        </p:spPr>
        <p:txBody>
          <a:bodyPr/>
          <a:lstStyle>
            <a:lvl1pPr>
              <a:defRPr/>
            </a:lvl1pPr>
          </a:lstStyle>
          <a:p>
            <a:pPr>
              <a:defRPr/>
            </a:pPr>
            <a:r>
              <a:rPr lang="en-US"/>
              <a:t>www.ActiveShooter360.com</a:t>
            </a:r>
          </a:p>
        </p:txBody>
      </p:sp>
      <p:sp>
        <p:nvSpPr>
          <p:cNvPr id="7" name="Slide Number Placeholder 6"/>
          <p:cNvSpPr>
            <a:spLocks noGrp="1"/>
          </p:cNvSpPr>
          <p:nvPr>
            <p:ph type="sldNum" sz="quarter" idx="12"/>
          </p:nvPr>
        </p:nvSpPr>
        <p:spPr>
          <a:xfrm>
            <a:off x="8024813" y="6181725"/>
            <a:ext cx="304800" cy="328613"/>
          </a:xfrm>
        </p:spPr>
        <p:txBody>
          <a:bodyPr/>
          <a:lstStyle>
            <a:lvl1pPr>
              <a:defRPr/>
            </a:lvl1pPr>
          </a:lstStyle>
          <a:p>
            <a:pPr>
              <a:defRPr/>
            </a:pPr>
            <a:fld id="{F77E1616-5884-4522-B66F-B40212693415}" type="slidenum">
              <a:rPr lang="en-US" altLang="en-US"/>
              <a:pPr>
                <a:defRPr/>
              </a:pPr>
              <a:t>‹#›</a:t>
            </a:fld>
            <a:endParaRPr lang="en-US" altLang="en-US"/>
          </a:p>
        </p:txBody>
      </p:sp>
    </p:spTree>
    <p:extLst>
      <p:ext uri="{BB962C8B-B14F-4D97-AF65-F5344CB8AC3E}">
        <p14:creationId xmlns:p14="http://schemas.microsoft.com/office/powerpoint/2010/main" val="84224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563" y="595313"/>
            <a:ext cx="7512050" cy="13128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563" y="2060575"/>
            <a:ext cx="7512050" cy="404177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613" y="6178550"/>
            <a:ext cx="1287462" cy="365125"/>
          </a:xfrm>
          <a:prstGeom prst="rect">
            <a:avLst/>
          </a:prstGeom>
        </p:spPr>
        <p:txBody>
          <a:bodyPr vert="horz" lIns="91440" tIns="45720" rIns="91440" bIns="45720" rtlCol="0" anchor="ctr"/>
          <a:lstStyle>
            <a:lvl1pPr algn="r"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p:cNvSpPr>
            <a:spLocks noGrp="1"/>
          </p:cNvSpPr>
          <p:nvPr>
            <p:ph type="ftr" sz="quarter" idx="3"/>
          </p:nvPr>
        </p:nvSpPr>
        <p:spPr>
          <a:xfrm>
            <a:off x="817563" y="6178550"/>
            <a:ext cx="5624512" cy="365125"/>
          </a:xfrm>
          <a:prstGeom prst="rect">
            <a:avLst/>
          </a:prstGeom>
        </p:spPr>
        <p:txBody>
          <a:bodyPr vert="horz" lIns="91440" tIns="45720" rIns="91440" bIns="45720" rtlCol="0" anchor="ctr"/>
          <a:lstStyle>
            <a:lvl1pPr algn="l"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r>
              <a:rPr lang="en-US"/>
              <a:t>www.ActiveShooter360.com</a:t>
            </a:r>
          </a:p>
        </p:txBody>
      </p:sp>
      <p:sp>
        <p:nvSpPr>
          <p:cNvPr id="6" name="Slide Number Placeholder 5"/>
          <p:cNvSpPr>
            <a:spLocks noGrp="1"/>
          </p:cNvSpPr>
          <p:nvPr>
            <p:ph type="sldNum" sz="quarter" idx="4"/>
          </p:nvPr>
        </p:nvSpPr>
        <p:spPr>
          <a:xfrm>
            <a:off x="7916863" y="6178550"/>
            <a:ext cx="414337" cy="365125"/>
          </a:xfrm>
          <a:prstGeom prst="rect">
            <a:avLst/>
          </a:prstGeom>
        </p:spPr>
        <p:txBody>
          <a:bodyPr vert="horz" lIns="91440" tIns="45720" rIns="91440" bIns="45720" rtlCol="0" anchor="ctr"/>
          <a:lstStyle>
            <a:lvl1pPr algn="r"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E5FA24B7-A0CA-4824-9318-5BFB261FFDA0}"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8" r:id="rId9"/>
    <p:sldLayoutId id="2147483719" r:id="rId10"/>
    <p:sldLayoutId id="2147483713" r:id="rId11"/>
    <p:sldLayoutId id="2147483720" r:id="rId12"/>
    <p:sldLayoutId id="2147483714" r:id="rId13"/>
    <p:sldLayoutId id="2147483721" r:id="rId14"/>
    <p:sldLayoutId id="2147483715" r:id="rId15"/>
    <p:sldLayoutId id="2147483716" r:id="rId16"/>
    <p:sldLayoutId id="2147483717" r:id="rId17"/>
  </p:sldLayoutIdLst>
  <p:hf hdr="0" dt="0"/>
  <p:txStyles>
    <p:titleStyle>
      <a:lvl1pPr algn="l" defTabSz="457200" rtl="0" eaLnBrk="0" fontAlgn="base" hangingPunct="0">
        <a:spcBef>
          <a:spcPct val="0"/>
        </a:spcBef>
        <a:spcAft>
          <a:spcPct val="0"/>
        </a:spcAft>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eaLnBrk="0" fontAlgn="base" hangingPunct="0">
        <a:spcBef>
          <a:spcPct val="0"/>
        </a:spcBef>
        <a:spcAft>
          <a:spcPct val="0"/>
        </a:spcAft>
        <a:defRPr sz="2800">
          <a:solidFill>
            <a:schemeClr val="tx1"/>
          </a:solidFill>
          <a:latin typeface="Century Gothic" panose="020B0502020202020204" pitchFamily="34" charset="0"/>
        </a:defRPr>
      </a:lvl2pPr>
      <a:lvl3pPr algn="l" defTabSz="457200" rtl="0" eaLnBrk="0" fontAlgn="base" hangingPunct="0">
        <a:spcBef>
          <a:spcPct val="0"/>
        </a:spcBef>
        <a:spcAft>
          <a:spcPct val="0"/>
        </a:spcAft>
        <a:defRPr sz="2800">
          <a:solidFill>
            <a:schemeClr val="tx1"/>
          </a:solidFill>
          <a:latin typeface="Century Gothic" panose="020B0502020202020204" pitchFamily="34" charset="0"/>
        </a:defRPr>
      </a:lvl3pPr>
      <a:lvl4pPr algn="l" defTabSz="457200" rtl="0" eaLnBrk="0" fontAlgn="base" hangingPunct="0">
        <a:spcBef>
          <a:spcPct val="0"/>
        </a:spcBef>
        <a:spcAft>
          <a:spcPct val="0"/>
        </a:spcAft>
        <a:defRPr sz="2800">
          <a:solidFill>
            <a:schemeClr val="tx1"/>
          </a:solidFill>
          <a:latin typeface="Century Gothic" panose="020B0502020202020204" pitchFamily="34" charset="0"/>
        </a:defRPr>
      </a:lvl4pPr>
      <a:lvl5pPr algn="l" defTabSz="457200" rtl="0" eaLnBrk="0" fontAlgn="base" hangingPunct="0">
        <a:spcBef>
          <a:spcPct val="0"/>
        </a:spcBef>
        <a:spcAft>
          <a:spcPct val="0"/>
        </a:spcAft>
        <a:defRPr sz="28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130000"/>
        <a:buFont typeface="Arial" panose="020B0604020202020204" pitchFamily="34" charset="0"/>
        <a:buChar char="•"/>
        <a:defRPr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0" fontAlgn="base" hangingPunct="0">
        <a:spcBef>
          <a:spcPct val="20000"/>
        </a:spcBef>
        <a:spcAft>
          <a:spcPts val="600"/>
        </a:spcAft>
        <a:buClr>
          <a:schemeClr val="tx1"/>
        </a:buClr>
        <a:buSzPct val="130000"/>
        <a:buFont typeface="Arial" panose="020B0604020202020204" pitchFamily="34" charset="0"/>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0" fontAlgn="base" hangingPunct="0">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0" fontAlgn="base" hangingPunct="0">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0" fontAlgn="base" hangingPunct="0">
        <a:spcBef>
          <a:spcPct val="20000"/>
        </a:spcBef>
        <a:spcAft>
          <a:spcPts val="600"/>
        </a:spcAft>
        <a:buClr>
          <a:schemeClr val="tx1"/>
        </a:buClr>
        <a:buSzPct val="130000"/>
        <a:buFont typeface="Arial" panose="020B0604020202020204" pitchFamily="34" charset="0"/>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rchri\Videos\AS360\WFH%20CLASS\FINALS\IMG_2110.MOV" TargetMode="External"/><Relationship Id="rId5" Type="http://schemas.openxmlformats.org/officeDocument/2006/relationships/image" Target="../media/image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wjhg.com/content/news/First-on-scene-make-all-the-difference-Okaloosa-County-active-shooter-drill-401784516.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www.clickorlando.com/news/newly-released-surveillance-video-shows-the-lead-up-to-july-hospital-shoot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ideo" Target="file:///C:\Users\rchri\Videos\AS360\WFH%20CLASS\FINALS\Boston-Hospital-Video.mp4" TargetMode="External"/><Relationship Id="rId5" Type="http://schemas.openxmlformats.org/officeDocument/2006/relationships/image" Target="../media/image51.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youtube.com/watch?v=csSNp3oAmZ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hyperlink" Target="mailto:KWORLEY@activeshooter360.com" TargetMode="External"/><Relationship Id="rId7" Type="http://schemas.openxmlformats.org/officeDocument/2006/relationships/hyperlink" Target="mailto:hchristen@activeshooter360.com"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mailto:DFolley@activeshooter360.com" TargetMode="External"/><Relationship Id="rId5" Type="http://schemas.openxmlformats.org/officeDocument/2006/relationships/image" Target="../media/image3.png"/><Relationship Id="rId4" Type="http://schemas.openxmlformats.org/officeDocument/2006/relationships/hyperlink" Target="mailto:Rchristen@activeshooter360.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1905000"/>
            <a:ext cx="7772400" cy="1687513"/>
          </a:xfrm>
        </p:spPr>
        <p:txBody>
          <a:bodyPr>
            <a:normAutofit fontScale="90000"/>
          </a:bodyPr>
          <a:lstStyle/>
          <a:p>
            <a:pPr eaLnBrk="1" fontAlgn="auto" hangingPunct="1">
              <a:spcAft>
                <a:spcPts val="0"/>
              </a:spcAft>
              <a:defRPr/>
            </a:pPr>
            <a:br>
              <a:rPr lang="en-US" altLang="en-US" sz="3600" dirty="0">
                <a:solidFill>
                  <a:schemeClr val="tx1"/>
                </a:solidFill>
              </a:rPr>
            </a:br>
            <a:br>
              <a:rPr lang="en-US" altLang="en-US" sz="3600" dirty="0">
                <a:solidFill>
                  <a:schemeClr val="tx1"/>
                </a:solidFill>
              </a:rPr>
            </a:br>
            <a:endParaRPr lang="en-US" altLang="en-US" sz="3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11D5668-6365-4C0D-9226-F90F7641F6E0}" type="slidenum">
              <a:rPr lang="en-US" altLang="en-US" sz="1400"/>
              <a:pPr>
                <a:defRPr/>
              </a:pPr>
              <a:t>1</a:t>
            </a:fld>
            <a:endParaRPr lang="en-US" altLang="en-US" sz="1400"/>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048000"/>
            <a:ext cx="75533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West Florida Hospital Training </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pic>
        <p:nvPicPr>
          <p:cNvPr id="819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1189038"/>
            <a:ext cx="19240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787C45D-E6CF-41C4-9766-577E63AF5C2C}" type="slidenum">
              <a:rPr lang="en-US" altLang="en-US" sz="1400"/>
              <a:pPr>
                <a:defRPr/>
              </a:pPr>
              <a:t>10</a:t>
            </a:fld>
            <a:endParaRPr lang="en-US" altLang="en-US" sz="1400" dirty="0"/>
          </a:p>
        </p:txBody>
      </p:sp>
      <p:pic>
        <p:nvPicPr>
          <p:cNvPr id="266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Active shooter History:</a:t>
            </a:r>
            <a:endParaRPr lang="en-US" dirty="0"/>
          </a:p>
        </p:txBody>
      </p:sp>
      <p:sp>
        <p:nvSpPr>
          <p:cNvPr id="6" name="TextBox 5"/>
          <p:cNvSpPr txBox="1"/>
          <p:nvPr/>
        </p:nvSpPr>
        <p:spPr>
          <a:xfrm>
            <a:off x="533400" y="1309688"/>
            <a:ext cx="5105400" cy="4800600"/>
          </a:xfrm>
          <a:prstGeom prst="rect">
            <a:avLst/>
          </a:prstGeom>
          <a:noFill/>
        </p:spPr>
        <p:txBody>
          <a:bodyPr>
            <a:spAutoFit/>
          </a:bodyPr>
          <a:lstStyle/>
          <a:p>
            <a:pPr eaLnBrk="1" fontAlgn="auto" hangingPunct="1">
              <a:spcBef>
                <a:spcPts val="0"/>
              </a:spcBef>
              <a:spcAft>
                <a:spcPts val="0"/>
              </a:spcAft>
              <a:defRPr/>
            </a:pPr>
            <a:r>
              <a:rPr lang="en-US" b="1" dirty="0">
                <a:solidFill>
                  <a:srgbClr val="FFC000"/>
                </a:solidFill>
                <a:latin typeface="+mn-lt"/>
              </a:rPr>
              <a:t>What makes an Active Shooter event different from “common” criminal violence? </a:t>
            </a:r>
          </a:p>
          <a:p>
            <a:pPr eaLnBrk="1" fontAlgn="auto" hangingPunct="1">
              <a:spcBef>
                <a:spcPts val="0"/>
              </a:spcBef>
              <a:spcAft>
                <a:spcPts val="0"/>
              </a:spcAft>
              <a:defRPr/>
            </a:pPr>
            <a:endParaRPr lang="en-US" b="1" dirty="0">
              <a:solidFill>
                <a:srgbClr val="FFC000"/>
              </a:solidFill>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Escape from the police is usually not a priority. </a:t>
            </a:r>
            <a:br>
              <a:rPr lang="en-US" dirty="0">
                <a:latin typeface="+mn-lt"/>
              </a:rPr>
            </a:br>
            <a:endParaRPr lang="en-US" dirty="0">
              <a:solidFill>
                <a:srgbClr val="FFC000"/>
              </a:solidFill>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Attacker Motivation varies tremendously.</a:t>
            </a:r>
            <a:br>
              <a:rPr lang="en-US" dirty="0">
                <a:latin typeface="+mn-lt"/>
              </a:rPr>
            </a:br>
            <a:endParaRPr lang="en-US" dirty="0">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Attackers are bent on mass indiscriminate violence.</a:t>
            </a:r>
            <a:br>
              <a:rPr lang="en-US" dirty="0">
                <a:latin typeface="+mn-lt"/>
              </a:rPr>
            </a:br>
            <a:endParaRPr lang="en-US" dirty="0">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Active shooters often have made detailed plans for the attack. </a:t>
            </a:r>
          </a:p>
          <a:p>
            <a:pPr marL="742950" lvl="1" indent="-285750" eaLnBrk="1" fontAlgn="auto" hangingPunct="1">
              <a:spcBef>
                <a:spcPts val="0"/>
              </a:spcBef>
              <a:spcAft>
                <a:spcPts val="0"/>
              </a:spcAft>
              <a:buFont typeface="Arial" panose="020B0604020202020204" pitchFamily="34" charset="0"/>
              <a:buChar char="•"/>
              <a:defRPr/>
            </a:pPr>
            <a:endParaRPr lang="en-US" dirty="0">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Intent on killing as fast as possible. </a:t>
            </a:r>
          </a:p>
          <a:p>
            <a:pPr lvl="1" eaLnBrk="1" fontAlgn="auto" hangingPunct="1">
              <a:spcBef>
                <a:spcPts val="0"/>
              </a:spcBef>
              <a:spcAft>
                <a:spcPts val="0"/>
              </a:spcAft>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2663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1230313"/>
            <a:ext cx="1816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4337050"/>
            <a:ext cx="18161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2819400"/>
            <a:ext cx="18161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E44768CF-E875-4DEC-8AA7-433DEB8C82E6}" type="slidenum">
              <a:rPr lang="en-US" altLang="en-US" sz="1400"/>
              <a:pPr>
                <a:defRPr/>
              </a:pPr>
              <a:t>11</a:t>
            </a:fld>
            <a:endParaRPr lang="en-US" altLang="en-US" sz="1400" dirty="0"/>
          </a:p>
        </p:txBody>
      </p:sp>
      <p:pic>
        <p:nvPicPr>
          <p:cNvPr id="286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Active shooter History:</a:t>
            </a:r>
            <a:endParaRPr lang="en-US" dirty="0"/>
          </a:p>
        </p:txBody>
      </p:sp>
      <p:sp>
        <p:nvSpPr>
          <p:cNvPr id="28677" name="TextBox 5"/>
          <p:cNvSpPr txBox="1">
            <a:spLocks noChangeArrowheads="1"/>
          </p:cNvSpPr>
          <p:nvPr/>
        </p:nvSpPr>
        <p:spPr bwMode="auto">
          <a:xfrm>
            <a:off x="533400" y="1309688"/>
            <a:ext cx="54102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How has the response changed? </a:t>
            </a:r>
          </a:p>
          <a:p>
            <a:pPr eaLnBrk="1" hangingPunct="1"/>
            <a:r>
              <a:rPr lang="en-US" altLang="en-US"/>
              <a:t>Early efforts must be driven at engaging and stopping the attacker.</a:t>
            </a:r>
            <a:br>
              <a:rPr lang="en-US" altLang="en-US"/>
            </a:br>
            <a:endParaRPr lang="en-US" altLang="en-US"/>
          </a:p>
          <a:p>
            <a:pPr lvl="1" eaLnBrk="1" hangingPunct="1">
              <a:buFont typeface="Arial" panose="020B0604020202020204" pitchFamily="34" charset="0"/>
              <a:buChar char="•"/>
            </a:pPr>
            <a:r>
              <a:rPr lang="en-US" altLang="en-US"/>
              <a:t>LE – Officers are trained to make solo entries.</a:t>
            </a:r>
          </a:p>
          <a:p>
            <a:pPr lvl="1" eaLnBrk="1" hangingPunct="1">
              <a:buFont typeface="Arial" panose="020B0604020202020204" pitchFamily="34" charset="0"/>
              <a:buChar char="•"/>
            </a:pPr>
            <a:r>
              <a:rPr lang="en-US" altLang="en-US"/>
              <a:t>LE  – Victims may be ignored in pursuit of attacker.</a:t>
            </a:r>
            <a:br>
              <a:rPr lang="en-US" altLang="en-US"/>
            </a:br>
            <a:endParaRPr lang="en-US" altLang="en-US"/>
          </a:p>
          <a:p>
            <a:pPr lvl="1" eaLnBrk="1" hangingPunct="1">
              <a:buFont typeface="Arial" panose="020B0604020202020204" pitchFamily="34" charset="0"/>
              <a:buChar char="•"/>
            </a:pPr>
            <a:r>
              <a:rPr lang="en-US" altLang="en-US"/>
              <a:t>FD / EMS – Responders may enter into “warm zones” to extract injured.</a:t>
            </a:r>
          </a:p>
          <a:p>
            <a:pPr lvl="1" eaLnBrk="1" hangingPunct="1">
              <a:buFont typeface="Arial" panose="020B0604020202020204" pitchFamily="34" charset="0"/>
              <a:buChar char="•"/>
            </a:pPr>
            <a:r>
              <a:rPr lang="en-US" altLang="en-US"/>
              <a:t>FD / EMS – Equipped with ballistic protection and trained in tactical maneuvers. </a:t>
            </a:r>
          </a:p>
          <a:p>
            <a:pPr lvl="1" eaLnBrk="1" hangingPunct="1">
              <a:buFont typeface="Arial" panose="020B0604020202020204" pitchFamily="34" charset="0"/>
              <a:buChar char="•"/>
            </a:pPr>
            <a:endParaRPr lang="en-US" altLang="en-US"/>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2867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1230313"/>
            <a:ext cx="1816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4337050"/>
            <a:ext cx="1766887"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78563" y="2819400"/>
            <a:ext cx="17668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D728D98C-9987-4ECF-B814-341898C2107F}" type="slidenum">
              <a:rPr lang="en-US" altLang="en-US" sz="1400"/>
              <a:pPr>
                <a:defRPr/>
              </a:pPr>
              <a:t>12</a:t>
            </a:fld>
            <a:endParaRPr lang="en-US" altLang="en-US" sz="1400" dirty="0"/>
          </a:p>
        </p:txBody>
      </p:sp>
      <p:pic>
        <p:nvPicPr>
          <p:cNvPr id="307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ASHE History and Evolution:</a:t>
            </a:r>
            <a:endParaRPr lang="en-US" dirty="0"/>
          </a:p>
        </p:txBody>
      </p:sp>
      <p:sp>
        <p:nvSpPr>
          <p:cNvPr id="30725" name="TextBox 5"/>
          <p:cNvSpPr txBox="1">
            <a:spLocks noChangeArrowheads="1"/>
          </p:cNvSpPr>
          <p:nvPr/>
        </p:nvSpPr>
        <p:spPr bwMode="auto">
          <a:xfrm>
            <a:off x="544513" y="1524000"/>
            <a:ext cx="5410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Active Shooter is no longer the only threat: </a:t>
            </a:r>
            <a:br>
              <a:rPr lang="en-US" altLang="en-US" b="1">
                <a:solidFill>
                  <a:srgbClr val="FFC000"/>
                </a:solidFill>
              </a:rPr>
            </a:br>
            <a:endParaRPr lang="en-US" altLang="en-US" b="1">
              <a:solidFill>
                <a:srgbClr val="FFC000"/>
              </a:solidFill>
            </a:endParaRPr>
          </a:p>
          <a:p>
            <a:pPr eaLnBrk="1" hangingPunct="1"/>
            <a:r>
              <a:rPr lang="en-US" altLang="en-US" sz="2400" b="1"/>
              <a:t>The ASHE term is a more comprehensive identifier</a:t>
            </a:r>
            <a:br>
              <a:rPr lang="en-US" altLang="en-US" sz="2400" b="1"/>
            </a:br>
            <a:r>
              <a:rPr lang="en-US" altLang="en-US" sz="2400" b="1"/>
              <a:t>of the modern threat.</a:t>
            </a:r>
          </a:p>
          <a:p>
            <a:pPr eaLnBrk="1" hangingPunct="1"/>
            <a:endParaRPr lang="en-US" altLang="en-US" sz="2400" b="1"/>
          </a:p>
          <a:p>
            <a:pPr eaLnBrk="1" hangingPunct="1"/>
            <a:r>
              <a:rPr lang="en-US" altLang="en-US" sz="2400" b="1"/>
              <a:t>Attackers are using diverse methods to implement harm </a:t>
            </a:r>
            <a:br>
              <a:rPr lang="en-US" altLang="en-US" sz="2400" b="1"/>
            </a:br>
            <a:r>
              <a:rPr lang="en-US" altLang="en-US" sz="2400" b="1"/>
              <a:t>and conduct attacks.</a:t>
            </a:r>
          </a:p>
          <a:p>
            <a:pPr eaLnBrk="1" hangingPunct="1"/>
            <a:endParaRPr lang="en-US" altLang="en-US"/>
          </a:p>
        </p:txBody>
      </p:sp>
      <p:sp>
        <p:nvSpPr>
          <p:cNvPr id="9" name="Footer Placeholder 8"/>
          <p:cNvSpPr>
            <a:spLocks noGrp="1"/>
          </p:cNvSpPr>
          <p:nvPr>
            <p:ph type="ftr" sz="quarter" idx="11"/>
          </p:nvPr>
        </p:nvSpPr>
        <p:spPr/>
        <p:txBody>
          <a:bodyPr/>
          <a:lstStyle/>
          <a:p>
            <a:pPr>
              <a:defRPr/>
            </a:pPr>
            <a:r>
              <a:rPr lang="en-US"/>
              <a:t>www.ActiveShooter360.com</a:t>
            </a:r>
          </a:p>
        </p:txBody>
      </p:sp>
      <p:sp>
        <p:nvSpPr>
          <p:cNvPr id="30727" name="TextBox 2"/>
          <p:cNvSpPr txBox="1">
            <a:spLocks noChangeArrowheads="1"/>
          </p:cNvSpPr>
          <p:nvPr/>
        </p:nvSpPr>
        <p:spPr bwMode="auto">
          <a:xfrm>
            <a:off x="5954713" y="2071688"/>
            <a:ext cx="2438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b="1">
                <a:solidFill>
                  <a:srgbClr val="C00000"/>
                </a:solidFill>
              </a:rPr>
              <a:t>A</a:t>
            </a:r>
            <a:r>
              <a:rPr lang="en-US" altLang="en-US" sz="4000" b="1">
                <a:solidFill>
                  <a:srgbClr val="FFC000"/>
                </a:solidFill>
              </a:rPr>
              <a:t>CTIVE</a:t>
            </a:r>
            <a:br>
              <a:rPr lang="en-US" altLang="en-US" sz="4000" b="1">
                <a:solidFill>
                  <a:srgbClr val="FFC000"/>
                </a:solidFill>
              </a:rPr>
            </a:br>
            <a:r>
              <a:rPr lang="en-US" altLang="en-US" sz="4000" b="1">
                <a:solidFill>
                  <a:srgbClr val="C00000"/>
                </a:solidFill>
              </a:rPr>
              <a:t>S</a:t>
            </a:r>
            <a:r>
              <a:rPr lang="en-US" altLang="en-US" sz="4000" b="1">
                <a:solidFill>
                  <a:srgbClr val="FFC000"/>
                </a:solidFill>
              </a:rPr>
              <a:t>HOOTER</a:t>
            </a:r>
            <a:br>
              <a:rPr lang="en-US" altLang="en-US" sz="4000" b="1">
                <a:solidFill>
                  <a:srgbClr val="FFC000"/>
                </a:solidFill>
              </a:rPr>
            </a:br>
            <a:r>
              <a:rPr lang="en-US" altLang="en-US" sz="4000" b="1">
                <a:solidFill>
                  <a:srgbClr val="C00000"/>
                </a:solidFill>
              </a:rPr>
              <a:t>H</a:t>
            </a:r>
            <a:r>
              <a:rPr lang="en-US" altLang="en-US" sz="4000" b="1">
                <a:solidFill>
                  <a:srgbClr val="FFC000"/>
                </a:solidFill>
              </a:rPr>
              <a:t>OSTILE </a:t>
            </a:r>
          </a:p>
          <a:p>
            <a:pPr eaLnBrk="1" hangingPunct="1"/>
            <a:r>
              <a:rPr lang="en-US" altLang="en-US" sz="4000" b="1">
                <a:solidFill>
                  <a:srgbClr val="C00000"/>
                </a:solidFill>
              </a:rPr>
              <a:t>E</a:t>
            </a:r>
            <a:r>
              <a:rPr lang="en-US" altLang="en-US" sz="4000" b="1">
                <a:solidFill>
                  <a:srgbClr val="FFC000"/>
                </a:solidFill>
              </a:rPr>
              <a:t>VENT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C7FE8BF3-77CE-4006-86B6-9A92BA6C689D}" type="slidenum">
              <a:rPr lang="en-US" altLang="en-US" sz="1400"/>
              <a:pPr>
                <a:defRPr/>
              </a:pPr>
              <a:t>13</a:t>
            </a:fld>
            <a:endParaRPr lang="en-US" altLang="en-US" sz="1400" dirty="0"/>
          </a:p>
        </p:txBody>
      </p:sp>
      <p:pic>
        <p:nvPicPr>
          <p:cNvPr id="327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07507" y="596018"/>
            <a:ext cx="7512338" cy="699382"/>
          </a:xfrm>
        </p:spPr>
        <p:txBody>
          <a:bodyPr/>
          <a:lstStyle/>
          <a:p>
            <a:pPr eaLnBrk="1" fontAlgn="auto" hangingPunct="1">
              <a:spcAft>
                <a:spcPts val="0"/>
              </a:spcAft>
              <a:defRPr/>
            </a:pPr>
            <a:r>
              <a:rPr lang="en-US" altLang="en-US" b="1" dirty="0">
                <a:solidFill>
                  <a:srgbClr val="FFFF00"/>
                </a:solidFill>
              </a:rPr>
              <a:t>What is </a:t>
            </a:r>
            <a:r>
              <a:rPr lang="en-US" altLang="en-US" b="1" dirty="0" err="1">
                <a:solidFill>
                  <a:srgbClr val="FFFF00"/>
                </a:solidFill>
              </a:rPr>
              <a:t>ashe</a:t>
            </a:r>
            <a:r>
              <a:rPr lang="en-US" altLang="en-US" b="1" dirty="0">
                <a:solidFill>
                  <a:srgbClr val="FFFF00"/>
                </a:solidFill>
              </a:rPr>
              <a:t>:</a:t>
            </a:r>
            <a:endParaRPr lang="en-US" dirty="0"/>
          </a:p>
        </p:txBody>
      </p:sp>
      <p:sp>
        <p:nvSpPr>
          <p:cNvPr id="6" name="TextBox 5"/>
          <p:cNvSpPr txBox="1"/>
          <p:nvPr/>
        </p:nvSpPr>
        <p:spPr>
          <a:xfrm>
            <a:off x="533400" y="1506538"/>
            <a:ext cx="7424738" cy="4770437"/>
          </a:xfrm>
          <a:prstGeom prst="rect">
            <a:avLst/>
          </a:prstGeom>
          <a:noFill/>
        </p:spPr>
        <p:txBody>
          <a:bodyPr>
            <a:spAutoFit/>
          </a:bodyPr>
          <a:lstStyle/>
          <a:p>
            <a:pPr eaLnBrk="1" fontAlgn="auto" hangingPunct="1">
              <a:spcBef>
                <a:spcPts val="0"/>
              </a:spcBef>
              <a:spcAft>
                <a:spcPts val="0"/>
              </a:spcAft>
              <a:defRPr/>
            </a:pPr>
            <a:r>
              <a:rPr lang="en-US" sz="2400" b="1" dirty="0">
                <a:solidFill>
                  <a:srgbClr val="FFC000"/>
                </a:solidFill>
                <a:latin typeface="+mn-lt"/>
              </a:rPr>
              <a:t>Active Shooter Hostile Event (ASHE): </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Active Shooter</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Mass Stabbings</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Vehicle Born Attacks</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Ambushes / Snipers</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Bombings</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Mass Disruption</a:t>
            </a:r>
          </a:p>
          <a:p>
            <a:pPr marL="742950" lvl="1" indent="-285750" eaLnBrk="1" fontAlgn="auto" hangingPunct="1">
              <a:spcBef>
                <a:spcPts val="0"/>
              </a:spcBef>
              <a:spcAft>
                <a:spcPts val="0"/>
              </a:spcAft>
              <a:buFont typeface="Arial" panose="020B0604020202020204" pitchFamily="34" charset="0"/>
              <a:buChar char="•"/>
              <a:defRPr/>
            </a:pPr>
            <a:r>
              <a:rPr lang="en-US" sz="2800" b="1" dirty="0">
                <a:latin typeface="+mn-lt"/>
              </a:rPr>
              <a:t>Chemical</a:t>
            </a:r>
          </a:p>
          <a:p>
            <a:pPr lvl="1" eaLnBrk="1" fontAlgn="auto" hangingPunct="1">
              <a:spcBef>
                <a:spcPts val="0"/>
              </a:spcBef>
              <a:spcAft>
                <a:spcPts val="0"/>
              </a:spcAft>
              <a:defRPr/>
            </a:pPr>
            <a:endParaRPr lang="en-US" dirty="0">
              <a:latin typeface="+mn-lt"/>
            </a:endParaRPr>
          </a:p>
          <a:p>
            <a:pPr lvl="1" eaLnBrk="1" fontAlgn="auto" hangingPunct="1">
              <a:spcBef>
                <a:spcPts val="0"/>
              </a:spcBef>
              <a:spcAft>
                <a:spcPts val="0"/>
              </a:spcAft>
              <a:defRPr/>
            </a:pPr>
            <a:r>
              <a:rPr lang="en-US" sz="2400" b="1" dirty="0">
                <a:latin typeface="+mn-lt"/>
              </a:rPr>
              <a:t>ASHE does NOT mean “Mass Fatality.”</a:t>
            </a:r>
          </a:p>
          <a:p>
            <a:pPr lvl="1" eaLnBrk="1" fontAlgn="auto" hangingPunct="1">
              <a:spcBef>
                <a:spcPts val="0"/>
              </a:spcBef>
              <a:spcAft>
                <a:spcPts val="0"/>
              </a:spcAft>
              <a:defRPr/>
            </a:pPr>
            <a:r>
              <a:rPr lang="en-US" sz="2400" b="1" dirty="0">
                <a:latin typeface="+mn-lt"/>
              </a:rPr>
              <a:t>ASHE can be simple, yet highly damaging.</a:t>
            </a:r>
          </a:p>
          <a:p>
            <a:pPr lvl="1" eaLnBrk="1" fontAlgn="auto" hangingPunct="1">
              <a:spcBef>
                <a:spcPts val="0"/>
              </a:spcBef>
              <a:spcAft>
                <a:spcPts val="0"/>
              </a:spcAft>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327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5738" y="34448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5738" y="1600200"/>
            <a:ext cx="1617662"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DAF0C9F-BA2C-47E9-BF36-490D8C16E0E9}" type="slidenum">
              <a:rPr lang="en-US" altLang="en-US" sz="1400"/>
              <a:pPr>
                <a:defRPr/>
              </a:pPr>
              <a:t>14</a:t>
            </a:fld>
            <a:endParaRPr lang="en-US" altLang="en-US" sz="1400" dirty="0"/>
          </a:p>
        </p:txBody>
      </p:sp>
      <p:pic>
        <p:nvPicPr>
          <p:cNvPr id="348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07507" y="596018"/>
            <a:ext cx="7512338" cy="699382"/>
          </a:xfrm>
        </p:spPr>
        <p:txBody>
          <a:bodyPr/>
          <a:lstStyle/>
          <a:p>
            <a:pPr eaLnBrk="1" fontAlgn="auto" hangingPunct="1">
              <a:spcAft>
                <a:spcPts val="0"/>
              </a:spcAft>
              <a:defRPr/>
            </a:pPr>
            <a:r>
              <a:rPr lang="en-US" altLang="en-US" b="1" dirty="0">
                <a:solidFill>
                  <a:srgbClr val="FFFF00"/>
                </a:solidFill>
              </a:rPr>
              <a:t>What is </a:t>
            </a:r>
            <a:r>
              <a:rPr lang="en-US" altLang="en-US" b="1" dirty="0" err="1">
                <a:solidFill>
                  <a:srgbClr val="FFFF00"/>
                </a:solidFill>
              </a:rPr>
              <a:t>ashe</a:t>
            </a:r>
            <a:r>
              <a:rPr lang="en-US" altLang="en-US" b="1" dirty="0">
                <a:solidFill>
                  <a:srgbClr val="FFFF00"/>
                </a:solidFill>
              </a:rPr>
              <a:t>:</a:t>
            </a:r>
            <a:endParaRPr lang="en-US" dirty="0"/>
          </a:p>
        </p:txBody>
      </p:sp>
      <p:sp>
        <p:nvSpPr>
          <p:cNvPr id="6" name="TextBox 5"/>
          <p:cNvSpPr txBox="1"/>
          <p:nvPr/>
        </p:nvSpPr>
        <p:spPr>
          <a:xfrm>
            <a:off x="508000" y="1281113"/>
            <a:ext cx="7424738" cy="5262562"/>
          </a:xfrm>
          <a:prstGeom prst="rect">
            <a:avLst/>
          </a:prstGeom>
          <a:noFill/>
        </p:spPr>
        <p:txBody>
          <a:bodyPr>
            <a:spAutoFit/>
          </a:bodyPr>
          <a:lstStyle/>
          <a:p>
            <a:pPr eaLnBrk="1" fontAlgn="auto" hangingPunct="1">
              <a:spcBef>
                <a:spcPts val="0"/>
              </a:spcBef>
              <a:spcAft>
                <a:spcPts val="0"/>
              </a:spcAft>
              <a:defRPr/>
            </a:pPr>
            <a:r>
              <a:rPr lang="en-US" sz="2400" b="1" dirty="0">
                <a:solidFill>
                  <a:srgbClr val="FFC000"/>
                </a:solidFill>
                <a:latin typeface="+mn-lt"/>
              </a:rPr>
              <a:t>Notable (non-firearm) ASHE incidents:</a:t>
            </a:r>
          </a:p>
          <a:p>
            <a:pPr lvl="1" eaLnBrk="1" fontAlgn="auto" hangingPunct="1">
              <a:spcBef>
                <a:spcPts val="0"/>
              </a:spcBef>
              <a:spcAft>
                <a:spcPts val="0"/>
              </a:spcAft>
              <a:defRPr/>
            </a:pPr>
            <a:r>
              <a:rPr lang="en-US" b="1" u="sng" dirty="0">
                <a:latin typeface="+mn-lt"/>
              </a:rPr>
              <a:t>August 5th, 2015</a:t>
            </a:r>
            <a:br>
              <a:rPr lang="en-US" b="1" u="sng" dirty="0">
                <a:latin typeface="+mn-lt"/>
              </a:rPr>
            </a:br>
            <a:r>
              <a:rPr lang="en-US" b="1" u="sng" dirty="0">
                <a:latin typeface="+mn-lt"/>
              </a:rPr>
              <a:t>Nashville Theater Attack</a:t>
            </a:r>
            <a:br>
              <a:rPr lang="en-US" b="1" dirty="0">
                <a:latin typeface="+mn-lt"/>
              </a:rPr>
            </a:br>
            <a:r>
              <a:rPr lang="en-US" b="1" dirty="0">
                <a:latin typeface="+mn-lt"/>
              </a:rPr>
              <a:t>	</a:t>
            </a:r>
            <a:r>
              <a:rPr lang="en-US" dirty="0">
                <a:latin typeface="+mn-lt"/>
              </a:rPr>
              <a:t>3 Injured by attacker carrying a hatchet, pepper spray, 	and pellet gun.</a:t>
            </a:r>
            <a:br>
              <a:rPr lang="en-US" dirty="0">
                <a:latin typeface="+mn-lt"/>
              </a:rPr>
            </a:br>
            <a:endParaRPr lang="en-US" dirty="0">
              <a:latin typeface="+mn-lt"/>
            </a:endParaRPr>
          </a:p>
          <a:p>
            <a:pPr lvl="1" eaLnBrk="1" fontAlgn="auto" hangingPunct="1">
              <a:spcBef>
                <a:spcPts val="0"/>
              </a:spcBef>
              <a:spcAft>
                <a:spcPts val="0"/>
              </a:spcAft>
              <a:defRPr/>
            </a:pPr>
            <a:r>
              <a:rPr lang="en-US" b="1" u="sng" dirty="0">
                <a:latin typeface="+mn-lt"/>
              </a:rPr>
              <a:t>January 9</a:t>
            </a:r>
            <a:r>
              <a:rPr lang="en-US" b="1" u="sng" baseline="30000" dirty="0">
                <a:latin typeface="+mn-lt"/>
              </a:rPr>
              <a:t>th</a:t>
            </a:r>
            <a:r>
              <a:rPr lang="en-US" b="1" u="sng" dirty="0">
                <a:latin typeface="+mn-lt"/>
              </a:rPr>
              <a:t>, 2016</a:t>
            </a:r>
            <a:br>
              <a:rPr lang="en-US" b="1" u="sng" dirty="0">
                <a:latin typeface="+mn-lt"/>
              </a:rPr>
            </a:br>
            <a:r>
              <a:rPr lang="en-US" b="1" u="sng" dirty="0">
                <a:latin typeface="+mn-lt"/>
              </a:rPr>
              <a:t>Vancouver - Pepper Spray Attack</a:t>
            </a:r>
            <a:br>
              <a:rPr lang="en-US" b="1" dirty="0">
                <a:latin typeface="+mn-lt"/>
              </a:rPr>
            </a:br>
            <a:r>
              <a:rPr lang="en-US" b="1" dirty="0">
                <a:latin typeface="+mn-lt"/>
              </a:rPr>
              <a:t>	</a:t>
            </a:r>
            <a:r>
              <a:rPr lang="en-US" dirty="0">
                <a:latin typeface="+mn-lt"/>
              </a:rPr>
              <a:t>15 people injured after crowd of 100 attacked with 	pepper spray. Attack followed by chaos and panic.</a:t>
            </a:r>
          </a:p>
          <a:p>
            <a:pPr lvl="1" eaLnBrk="1" fontAlgn="auto" hangingPunct="1">
              <a:spcBef>
                <a:spcPts val="0"/>
              </a:spcBef>
              <a:spcAft>
                <a:spcPts val="0"/>
              </a:spcAft>
              <a:defRPr/>
            </a:pPr>
            <a:br>
              <a:rPr lang="en-US" b="1" u="sng" dirty="0">
                <a:latin typeface="+mn-lt"/>
              </a:rPr>
            </a:br>
            <a:r>
              <a:rPr lang="en-US" b="1" u="sng" dirty="0">
                <a:latin typeface="+mn-lt"/>
              </a:rPr>
              <a:t>November 28</a:t>
            </a:r>
            <a:r>
              <a:rPr lang="en-US" b="1" u="sng" baseline="30000" dirty="0">
                <a:latin typeface="+mn-lt"/>
              </a:rPr>
              <a:t>th</a:t>
            </a:r>
            <a:r>
              <a:rPr lang="en-US" b="1" u="sng" dirty="0">
                <a:latin typeface="+mn-lt"/>
              </a:rPr>
              <a:t>, 2016</a:t>
            </a:r>
            <a:br>
              <a:rPr lang="en-US" b="1" u="sng" dirty="0">
                <a:latin typeface="+mn-lt"/>
              </a:rPr>
            </a:br>
            <a:r>
              <a:rPr lang="en-US" b="1" u="sng" dirty="0">
                <a:latin typeface="+mn-lt"/>
              </a:rPr>
              <a:t>Columbus, OH. – Vehicle and Stabbing Attack</a:t>
            </a:r>
            <a:br>
              <a:rPr lang="en-US" b="1" dirty="0">
                <a:latin typeface="+mn-lt"/>
              </a:rPr>
            </a:br>
            <a:r>
              <a:rPr lang="en-US" dirty="0">
                <a:latin typeface="+mn-lt"/>
              </a:rPr>
              <a:t>	11 people injured in vehicle and knife attack at OSU, the 	country’s third-largest campus by population. Attack 	triggered massive response and a shelter-in-place order.</a:t>
            </a:r>
          </a:p>
          <a:p>
            <a:pPr marL="742950" lvl="1" indent="-285750" eaLnBrk="1" fontAlgn="auto" hangingPunct="1">
              <a:spcBef>
                <a:spcPts val="0"/>
              </a:spcBef>
              <a:spcAft>
                <a:spcPts val="0"/>
              </a:spcAft>
              <a:buFont typeface="Arial" panose="020B0604020202020204" pitchFamily="34" charset="0"/>
              <a:buChar char="•"/>
              <a:defRPr/>
            </a:pPr>
            <a:endParaRPr lang="en-US" sz="2400" b="1" dirty="0">
              <a:latin typeface="+mn-lt"/>
            </a:endParaRPr>
          </a:p>
          <a:p>
            <a:pPr lvl="1" eaLnBrk="1" fontAlgn="auto" hangingPunct="1">
              <a:spcBef>
                <a:spcPts val="0"/>
              </a:spcBef>
              <a:spcAft>
                <a:spcPts val="0"/>
              </a:spcAft>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B8BC80BD-BE74-4D75-90F5-F4182DD57633}" type="slidenum">
              <a:rPr lang="en-US" altLang="en-US" sz="1400"/>
              <a:pPr>
                <a:defRPr/>
              </a:pPr>
              <a:t>15</a:t>
            </a:fld>
            <a:endParaRPr lang="en-US" altLang="en-US" sz="1400" dirty="0"/>
          </a:p>
        </p:txBody>
      </p:sp>
      <p:pic>
        <p:nvPicPr>
          <p:cNvPr id="368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b="1" dirty="0">
                <a:solidFill>
                  <a:srgbClr val="FFFF00"/>
                </a:solidFill>
              </a:rPr>
              <a:t>ASHE Preparedness</a:t>
            </a:r>
            <a:endParaRPr lang="en-US" dirty="0"/>
          </a:p>
        </p:txBody>
      </p:sp>
      <p:sp>
        <p:nvSpPr>
          <p:cNvPr id="6" name="TextBox 5"/>
          <p:cNvSpPr txBox="1"/>
          <p:nvPr/>
        </p:nvSpPr>
        <p:spPr>
          <a:xfrm>
            <a:off x="544513" y="1524000"/>
            <a:ext cx="7227887" cy="3878263"/>
          </a:xfrm>
          <a:prstGeom prst="rect">
            <a:avLst/>
          </a:prstGeom>
          <a:noFill/>
        </p:spPr>
        <p:txBody>
          <a:bodyPr>
            <a:spAutoFit/>
          </a:bodyPr>
          <a:lstStyle/>
          <a:p>
            <a:pPr eaLnBrk="1" fontAlgn="auto" hangingPunct="1">
              <a:spcBef>
                <a:spcPts val="0"/>
              </a:spcBef>
              <a:spcAft>
                <a:spcPts val="0"/>
              </a:spcAft>
              <a:defRPr/>
            </a:pPr>
            <a:r>
              <a:rPr lang="en-US" b="1" dirty="0">
                <a:solidFill>
                  <a:srgbClr val="FFC000"/>
                </a:solidFill>
                <a:latin typeface="+mn-lt"/>
              </a:rPr>
              <a:t>An evolving threat requires an evolving preparedness model:</a:t>
            </a:r>
            <a:br>
              <a:rPr lang="en-US" b="1" dirty="0">
                <a:solidFill>
                  <a:srgbClr val="FFC000"/>
                </a:solidFill>
                <a:latin typeface="+mn-lt"/>
              </a:rPr>
            </a:br>
            <a:endParaRPr lang="en-US" b="1" dirty="0">
              <a:solidFill>
                <a:srgbClr val="FFC000"/>
              </a:solidFill>
              <a:latin typeface="+mn-lt"/>
            </a:endParaRPr>
          </a:p>
          <a:p>
            <a:pPr marL="742950" lvl="1" indent="-285750" eaLnBrk="1" fontAlgn="auto" hangingPunct="1">
              <a:spcBef>
                <a:spcPts val="0"/>
              </a:spcBef>
              <a:spcAft>
                <a:spcPts val="0"/>
              </a:spcAft>
              <a:buFont typeface="Arial" panose="020B0604020202020204" pitchFamily="34" charset="0"/>
              <a:buChar char="•"/>
              <a:defRPr/>
            </a:pPr>
            <a:endParaRPr lang="en-US" dirty="0">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ASHE annual training</a:t>
            </a: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ASHE annual policy analysis and review</a:t>
            </a: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ASHE training exercises</a:t>
            </a: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ASHE vulnerability assessments</a:t>
            </a:r>
            <a:br>
              <a:rPr lang="en-US" sz="2400" b="1" dirty="0">
                <a:latin typeface="+mn-lt"/>
              </a:rPr>
            </a:br>
            <a:endParaRPr lang="en-US" sz="2400" b="1" dirty="0">
              <a:latin typeface="+mn-lt"/>
            </a:endParaRPr>
          </a:p>
          <a:p>
            <a:pPr lvl="1" eaLnBrk="1" fontAlgn="auto" hangingPunct="1">
              <a:spcBef>
                <a:spcPts val="0"/>
              </a:spcBef>
              <a:spcAft>
                <a:spcPts val="0"/>
              </a:spcAft>
              <a:defRPr/>
            </a:pPr>
            <a:endParaRPr lang="en-US" sz="2400" b="1" dirty="0">
              <a:latin typeface="+mn-lt"/>
            </a:endParaRPr>
          </a:p>
          <a:p>
            <a:pPr lvl="1" eaLnBrk="1" fontAlgn="auto" hangingPunct="1">
              <a:spcBef>
                <a:spcPts val="0"/>
              </a:spcBef>
              <a:spcAft>
                <a:spcPts val="0"/>
              </a:spcAft>
              <a:defRPr/>
            </a:pPr>
            <a:r>
              <a:rPr lang="en-US" sz="2400" b="1" dirty="0">
                <a:latin typeface="+mn-lt"/>
              </a:rPr>
              <a:t>How does this compare to other threat training: Fire, Hurricanes, Etc.?</a:t>
            </a: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BA045C33-F271-4C9F-805E-94CCBED552B8}" type="slidenum">
              <a:rPr lang="en-US" altLang="en-US" sz="1400"/>
              <a:pPr>
                <a:defRPr/>
              </a:pPr>
              <a:t>16</a:t>
            </a:fld>
            <a:endParaRPr lang="en-US" altLang="en-US" sz="1400" dirty="0"/>
          </a:p>
        </p:txBody>
      </p:sp>
      <p:pic>
        <p:nvPicPr>
          <p:cNvPr id="3891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b="1" dirty="0">
                <a:solidFill>
                  <a:srgbClr val="FFFF00"/>
                </a:solidFill>
              </a:rPr>
              <a:t>ASHE Preparedness</a:t>
            </a:r>
            <a:endParaRPr lang="en-US" dirty="0"/>
          </a:p>
        </p:txBody>
      </p:sp>
      <p:sp>
        <p:nvSpPr>
          <p:cNvPr id="6" name="TextBox 5"/>
          <p:cNvSpPr txBox="1"/>
          <p:nvPr/>
        </p:nvSpPr>
        <p:spPr>
          <a:xfrm>
            <a:off x="544513" y="1524000"/>
            <a:ext cx="7227887" cy="3878263"/>
          </a:xfrm>
          <a:prstGeom prst="rect">
            <a:avLst/>
          </a:prstGeom>
          <a:noFill/>
        </p:spPr>
        <p:txBody>
          <a:bodyPr>
            <a:spAutoFit/>
          </a:bodyPr>
          <a:lstStyle/>
          <a:p>
            <a:pPr eaLnBrk="1" fontAlgn="auto" hangingPunct="1">
              <a:spcBef>
                <a:spcPts val="0"/>
              </a:spcBef>
              <a:spcAft>
                <a:spcPts val="0"/>
              </a:spcAft>
              <a:defRPr/>
            </a:pPr>
            <a:r>
              <a:rPr lang="en-US" b="1" dirty="0">
                <a:solidFill>
                  <a:srgbClr val="FFC000"/>
                </a:solidFill>
                <a:latin typeface="+mn-lt"/>
              </a:rPr>
              <a:t>Surviving an ASHE incident requires a change in mindset:</a:t>
            </a:r>
          </a:p>
          <a:p>
            <a:pPr lvl="1" eaLnBrk="1" fontAlgn="auto" hangingPunct="1">
              <a:spcBef>
                <a:spcPts val="0"/>
              </a:spcBef>
              <a:spcAft>
                <a:spcPts val="0"/>
              </a:spcAft>
              <a:defRPr/>
            </a:pPr>
            <a:endParaRPr lang="en-US" b="1" dirty="0">
              <a:solidFill>
                <a:srgbClr val="FFC000"/>
              </a:solidFill>
              <a:latin typeface="+mn-lt"/>
            </a:endParaRPr>
          </a:p>
          <a:p>
            <a:pPr lvl="1" eaLnBrk="1" fontAlgn="auto" hangingPunct="1">
              <a:spcBef>
                <a:spcPts val="0"/>
              </a:spcBef>
              <a:spcAft>
                <a:spcPts val="0"/>
              </a:spcAft>
              <a:defRPr/>
            </a:pPr>
            <a:r>
              <a:rPr lang="en-US" dirty="0">
                <a:latin typeface="+mn-lt"/>
              </a:rPr>
              <a:t>Even with comprehensive planning regular training is essential.</a:t>
            </a:r>
          </a:p>
          <a:p>
            <a:pPr lvl="1" eaLnBrk="1" fontAlgn="auto" hangingPunct="1">
              <a:spcBef>
                <a:spcPts val="0"/>
              </a:spcBef>
              <a:spcAft>
                <a:spcPts val="0"/>
              </a:spcAft>
              <a:defRPr/>
            </a:pPr>
            <a:endParaRPr lang="en-US" dirty="0">
              <a:latin typeface="+mn-lt"/>
            </a:endParaRPr>
          </a:p>
          <a:p>
            <a:pPr lvl="1" eaLnBrk="1" fontAlgn="auto" hangingPunct="1">
              <a:spcBef>
                <a:spcPts val="0"/>
              </a:spcBef>
              <a:spcAft>
                <a:spcPts val="0"/>
              </a:spcAft>
              <a:defRPr/>
            </a:pPr>
            <a:r>
              <a:rPr lang="en-US" dirty="0">
                <a:latin typeface="+mn-lt"/>
              </a:rPr>
              <a:t>ASHE assailants are not “common” criminals. To be prepared we must train and understand the need to shift our mindset:</a:t>
            </a:r>
          </a:p>
          <a:p>
            <a:pPr lvl="1" eaLnBrk="1" fontAlgn="auto" hangingPunct="1">
              <a:spcBef>
                <a:spcPts val="0"/>
              </a:spcBef>
              <a:spcAft>
                <a:spcPts val="0"/>
              </a:spcAft>
              <a:defRPr/>
            </a:pPr>
            <a:endParaRPr lang="en-US" dirty="0">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sz="2800" b="1" dirty="0">
                <a:solidFill>
                  <a:srgbClr val="FF0000"/>
                </a:solidFill>
                <a:latin typeface="+mn-lt"/>
              </a:rPr>
              <a:t>Stopping an ASHE incident may require aggressive action from the victims!</a:t>
            </a: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G_2110">
            <a:hlinkClick r:id="" action="ppaction://media"/>
          </p:cNvPr>
          <p:cNvPicPr>
            <a:picLocks noGrp="1" noRot="1" noChangeAspect="1"/>
          </p:cNvPicPr>
          <p:nvPr>
            <p:ph idx="1"/>
            <a:videoFile r:link="rId1"/>
          </p:nvPr>
        </p:nvPicPr>
        <p:blipFill>
          <a:blip r:embed="rId4"/>
          <a:stretch>
            <a:fillRect/>
          </a:stretch>
        </p:blipFill>
        <p:spPr>
          <a:xfrm>
            <a:off x="609600" y="1083079"/>
            <a:ext cx="7999412" cy="4862706"/>
          </a:xfrm>
          <a:prstGeom prst="rect">
            <a:avLst/>
          </a:prstGeom>
        </p:spPr>
      </p:pic>
      <p:sp>
        <p:nvSpPr>
          <p:cNvPr id="9" name="Footer Placeholder 8"/>
          <p:cNvSpPr>
            <a:spLocks noGrp="1"/>
          </p:cNvSpPr>
          <p:nvPr>
            <p:ph type="ftr" sz="quarter" idx="11"/>
          </p:nvPr>
        </p:nvSpPr>
        <p:spPr/>
        <p:txBody>
          <a:bodyPr/>
          <a:lstStyle/>
          <a:p>
            <a:pPr>
              <a:defRPr/>
            </a:pPr>
            <a:r>
              <a:rPr lang="en-US"/>
              <a:t>www.ActiveShooter360.com</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FD94194-F475-4029-9AC0-5F73387EB4ED}" type="slidenum">
              <a:rPr lang="en-US" altLang="en-US" sz="1400"/>
              <a:pPr>
                <a:defRPr/>
              </a:pPr>
              <a:t>17</a:t>
            </a:fld>
            <a:endParaRPr lang="en-US" altLang="en-US" sz="1400" dirty="0"/>
          </a:p>
        </p:txBody>
      </p:sp>
      <p:pic>
        <p:nvPicPr>
          <p:cNvPr id="4096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152400" y="332223"/>
            <a:ext cx="5897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FFC000"/>
                </a:solidFill>
              </a:rPr>
              <a:t>	</a:t>
            </a:r>
          </a:p>
        </p:txBody>
      </p:sp>
      <p:sp>
        <p:nvSpPr>
          <p:cNvPr id="7" name="Title 6"/>
          <p:cNvSpPr>
            <a:spLocks noGrp="1"/>
          </p:cNvSpPr>
          <p:nvPr>
            <p:ph type="title"/>
          </p:nvPr>
        </p:nvSpPr>
        <p:spPr>
          <a:xfrm>
            <a:off x="228600" y="315793"/>
            <a:ext cx="7512050" cy="704101"/>
          </a:xfrm>
        </p:spPr>
        <p:txBody>
          <a:bodyPr/>
          <a:lstStyle/>
          <a:p>
            <a:r>
              <a:rPr lang="en-US" b="1" dirty="0">
                <a:solidFill>
                  <a:srgbClr val="FFFF00"/>
                </a:solidFill>
              </a:rPr>
              <a:t>AS360 – Okaloosa County Training</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www.ActiveShooter360.com</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FD94194-F475-4029-9AC0-5F73387EB4ED}" type="slidenum">
              <a:rPr lang="en-US" altLang="en-US" sz="1400"/>
              <a:pPr>
                <a:defRPr/>
              </a:pPr>
              <a:t>18</a:t>
            </a:fld>
            <a:endParaRPr lang="en-US" altLang="en-US" sz="1400" dirty="0"/>
          </a:p>
        </p:txBody>
      </p:sp>
      <p:pic>
        <p:nvPicPr>
          <p:cNvPr id="409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152400" y="332223"/>
            <a:ext cx="5897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FFC000"/>
                </a:solidFill>
              </a:rPr>
              <a:t>	</a:t>
            </a:r>
          </a:p>
        </p:txBody>
      </p:sp>
      <p:sp>
        <p:nvSpPr>
          <p:cNvPr id="7" name="Title 6"/>
          <p:cNvSpPr>
            <a:spLocks noGrp="1"/>
          </p:cNvSpPr>
          <p:nvPr>
            <p:ph type="title"/>
          </p:nvPr>
        </p:nvSpPr>
        <p:spPr>
          <a:xfrm>
            <a:off x="228600" y="315793"/>
            <a:ext cx="7512050" cy="704101"/>
          </a:xfrm>
        </p:spPr>
        <p:txBody>
          <a:bodyPr/>
          <a:lstStyle/>
          <a:p>
            <a:r>
              <a:rPr lang="en-US" b="1" dirty="0">
                <a:solidFill>
                  <a:srgbClr val="FFFF00"/>
                </a:solidFill>
              </a:rPr>
              <a:t>AS360 – Okaloosa County Training</a:t>
            </a:r>
            <a:endParaRPr lang="en-US" dirty="0"/>
          </a:p>
        </p:txBody>
      </p:sp>
      <p:sp>
        <p:nvSpPr>
          <p:cNvPr id="3" name="Content Placeholder 2"/>
          <p:cNvSpPr>
            <a:spLocks noGrp="1"/>
          </p:cNvSpPr>
          <p:nvPr>
            <p:ph idx="1"/>
          </p:nvPr>
        </p:nvSpPr>
        <p:spPr/>
        <p:txBody>
          <a:bodyPr/>
          <a:lstStyle/>
          <a:p>
            <a:pPr marL="0" indent="0">
              <a:buNone/>
            </a:pPr>
            <a:r>
              <a:rPr lang="en-US" dirty="0"/>
              <a:t>WJHG Panama City News Story:</a:t>
            </a:r>
          </a:p>
          <a:p>
            <a:pPr marL="0" indent="0">
              <a:buNone/>
            </a:pPr>
            <a:r>
              <a:rPr lang="en-US" dirty="0">
                <a:hlinkClick r:id="rId4"/>
              </a:rPr>
              <a:t>http://www.wjhg.com/content/news/First-on-scene-make-all-the-difference-Okaloosa-County-active-shooter-drill-401784516.html</a:t>
            </a:r>
            <a:endParaRPr lang="en-US" dirty="0"/>
          </a:p>
          <a:p>
            <a:pPr marL="0" indent="0">
              <a:buNone/>
            </a:pPr>
            <a:endParaRPr lang="en-US" dirty="0"/>
          </a:p>
        </p:txBody>
      </p:sp>
    </p:spTree>
    <p:extLst>
      <p:ext uri="{BB962C8B-B14F-4D97-AF65-F5344CB8AC3E}">
        <p14:creationId xmlns:p14="http://schemas.microsoft.com/office/powerpoint/2010/main" val="129407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90FAE7E-F0F8-4FF1-A08C-09FAE940B9D4}" type="slidenum">
              <a:rPr lang="en-US" altLang="en-US" sz="1400"/>
              <a:pPr>
                <a:defRPr/>
              </a:pPr>
              <a:t>19</a:t>
            </a:fld>
            <a:endParaRPr lang="en-US" altLang="en-US" sz="1400" dirty="0"/>
          </a:p>
        </p:txBody>
      </p:sp>
      <p:pic>
        <p:nvPicPr>
          <p:cNvPr id="430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b="1" dirty="0">
                <a:solidFill>
                  <a:srgbClr val="FFFF00"/>
                </a:solidFill>
              </a:rPr>
              <a:t>ASHE Preparedness</a:t>
            </a:r>
            <a:endParaRPr lang="en-US" dirty="0"/>
          </a:p>
        </p:txBody>
      </p:sp>
      <p:sp>
        <p:nvSpPr>
          <p:cNvPr id="43013" name="TextBox 5"/>
          <p:cNvSpPr txBox="1">
            <a:spLocks noChangeArrowheads="1"/>
          </p:cNvSpPr>
          <p:nvPr/>
        </p:nvSpPr>
        <p:spPr bwMode="auto">
          <a:xfrm>
            <a:off x="544513" y="1143000"/>
            <a:ext cx="722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Surviving an ASHE incident requires a change in mindset:</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430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25600"/>
            <a:ext cx="67437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1905000"/>
            <a:ext cx="7772400" cy="1687513"/>
          </a:xfrm>
        </p:spPr>
        <p:txBody>
          <a:bodyPr>
            <a:normAutofit fontScale="90000"/>
          </a:bodyPr>
          <a:lstStyle/>
          <a:p>
            <a:pPr eaLnBrk="1" fontAlgn="auto" hangingPunct="1">
              <a:spcAft>
                <a:spcPts val="0"/>
              </a:spcAft>
              <a:defRPr/>
            </a:pPr>
            <a:br>
              <a:rPr lang="en-US" altLang="en-US" sz="3600" dirty="0">
                <a:solidFill>
                  <a:schemeClr val="tx1"/>
                </a:solidFill>
              </a:rPr>
            </a:br>
            <a:r>
              <a:rPr lang="en-US" altLang="en-US" sz="2800" dirty="0">
                <a:solidFill>
                  <a:schemeClr val="tx1"/>
                </a:solidFill>
              </a:rPr>
              <a:t>Kenneth Worley</a:t>
            </a:r>
            <a:br>
              <a:rPr lang="en-US" altLang="en-US" sz="2800" dirty="0">
                <a:solidFill>
                  <a:schemeClr val="tx1"/>
                </a:solidFill>
              </a:rPr>
            </a:br>
            <a:r>
              <a:rPr lang="en-US" altLang="en-US" sz="2800" dirty="0">
                <a:solidFill>
                  <a:schemeClr val="tx1"/>
                </a:solidFill>
              </a:rPr>
              <a:t>CEO / OWNER</a:t>
            </a:r>
            <a:br>
              <a:rPr lang="en-US" altLang="en-US" sz="2800" dirty="0">
                <a:solidFill>
                  <a:schemeClr val="tx1"/>
                </a:solidFill>
              </a:rPr>
            </a:br>
            <a:r>
              <a:rPr lang="en-US" altLang="en-US" sz="2800" dirty="0">
                <a:solidFill>
                  <a:schemeClr val="tx1"/>
                </a:solidFill>
              </a:rPr>
              <a:t>Active shooter 360</a:t>
            </a:r>
            <a:br>
              <a:rPr lang="en-US" altLang="en-US" sz="2800" dirty="0">
                <a:solidFill>
                  <a:schemeClr val="tx1"/>
                </a:solidFill>
              </a:rPr>
            </a:br>
            <a:r>
              <a:rPr lang="en-US" altLang="en-US" sz="2800" dirty="0">
                <a:solidFill>
                  <a:schemeClr val="tx1"/>
                </a:solidFill>
              </a:rPr>
              <a:t>KWORLEY@activeshooter360.com</a:t>
            </a:r>
            <a:endParaRPr lang="en-US" altLang="en-US" sz="3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9DCF237-D30C-46E6-910D-19321A846904}" type="slidenum">
              <a:rPr lang="en-US" altLang="en-US" sz="1400"/>
              <a:pPr>
                <a:defRPr/>
              </a:pPr>
              <a:t>2</a:t>
            </a:fld>
            <a:endParaRPr lang="en-US" altLang="en-US" sz="1400"/>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West Florida Hospital Training </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pic>
        <p:nvPicPr>
          <p:cNvPr id="1024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1325"/>
            <a:ext cx="1844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6"/>
          <p:cNvSpPr txBox="1">
            <a:spLocks noChangeArrowheads="1"/>
          </p:cNvSpPr>
          <p:nvPr/>
        </p:nvSpPr>
        <p:spPr bwMode="auto">
          <a:xfrm>
            <a:off x="3432175" y="4214813"/>
            <a:ext cx="5054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a:t>SWAT Medic Since 2000</a:t>
            </a:r>
          </a:p>
          <a:p>
            <a:pPr eaLnBrk="1" hangingPunct="1"/>
            <a:r>
              <a:rPr lang="en-US" altLang="en-US" sz="2400" b="1"/>
              <a:t>Active Shooter Instructor</a:t>
            </a:r>
          </a:p>
          <a:p>
            <a:pPr eaLnBrk="1" hangingPunct="1"/>
            <a:r>
              <a:rPr lang="en-US" altLang="en-US" sz="2400" b="1"/>
              <a:t>Workplace Violence Instructor</a:t>
            </a:r>
          </a:p>
          <a:p>
            <a:pPr eaLnBrk="1" hangingPunct="1"/>
            <a:r>
              <a:rPr lang="en-US" altLang="en-US" sz="2400" b="1"/>
              <a:t>Paramedic Certified 20+ Years</a:t>
            </a:r>
          </a:p>
          <a:p>
            <a:pPr eaLnBrk="1" hangingPunct="1"/>
            <a:r>
              <a:rPr lang="en-US" altLang="en-US" sz="2400" b="1"/>
              <a:t>Flight Medic</a:t>
            </a:r>
          </a:p>
          <a:p>
            <a:pPr eaLnBrk="1" hangingPunct="1"/>
            <a:endParaRPr lang="en-US" altLang="en-US"/>
          </a:p>
        </p:txBody>
      </p:sp>
      <p:pic>
        <p:nvPicPr>
          <p:cNvPr id="1024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152400"/>
            <a:ext cx="36766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292600"/>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4672013"/>
            <a:ext cx="3984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5013325"/>
            <a:ext cx="3984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5395913"/>
            <a:ext cx="400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5775325"/>
            <a:ext cx="3984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95A2DAEF-D86D-4174-A0EC-130B905D8040}" type="slidenum">
              <a:rPr lang="en-US" altLang="en-US" sz="1400"/>
              <a:pPr>
                <a:defRPr/>
              </a:pPr>
              <a:t>20</a:t>
            </a:fld>
            <a:endParaRPr lang="en-US" altLang="en-US" sz="1400" dirty="0"/>
          </a:p>
        </p:txBody>
      </p:sp>
      <p:pic>
        <p:nvPicPr>
          <p:cNvPr id="4505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b="1" dirty="0">
                <a:solidFill>
                  <a:srgbClr val="FFFF00"/>
                </a:solidFill>
              </a:rPr>
              <a:t>ASHE Preparedness</a:t>
            </a:r>
            <a:endParaRPr lang="en-US" dirty="0"/>
          </a:p>
        </p:txBody>
      </p:sp>
      <p:sp>
        <p:nvSpPr>
          <p:cNvPr id="45061" name="TextBox 5"/>
          <p:cNvSpPr txBox="1">
            <a:spLocks noChangeArrowheads="1"/>
          </p:cNvSpPr>
          <p:nvPr/>
        </p:nvSpPr>
        <p:spPr bwMode="auto">
          <a:xfrm>
            <a:off x="544513" y="1524000"/>
            <a:ext cx="72278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What do we do if an event occurs here?</a:t>
            </a:r>
          </a:p>
          <a:p>
            <a:pPr eaLnBrk="1" hangingPunct="1"/>
            <a:endParaRPr lang="en-US" altLang="en-US" b="1">
              <a:solidFill>
                <a:srgbClr val="FFC000"/>
              </a:solidFill>
            </a:endParaRPr>
          </a:p>
          <a:p>
            <a:pPr eaLnBrk="1" hangingPunct="1"/>
            <a:r>
              <a:rPr lang="en-US" altLang="en-US" sz="4000" b="1"/>
              <a:t>Active Shooter 360: </a:t>
            </a:r>
            <a:br>
              <a:rPr lang="en-US" altLang="en-US" sz="4000" b="1"/>
            </a:br>
            <a:r>
              <a:rPr lang="en-US" altLang="en-US" sz="4000" b="1"/>
              <a:t>The 3Gs</a:t>
            </a:r>
          </a:p>
          <a:p>
            <a:pPr eaLnBrk="1" hangingPunct="1"/>
            <a:r>
              <a:rPr lang="en-US" altLang="en-US" sz="4000" b="1"/>
              <a:t>	</a:t>
            </a:r>
            <a:r>
              <a:rPr lang="en-US" altLang="en-US" sz="4000" b="1">
                <a:solidFill>
                  <a:srgbClr val="FF0000"/>
                </a:solidFill>
              </a:rPr>
              <a:t>Get out…</a:t>
            </a:r>
          </a:p>
          <a:p>
            <a:pPr eaLnBrk="1" hangingPunct="1"/>
            <a:r>
              <a:rPr lang="en-US" altLang="en-US" sz="4000" b="1">
                <a:solidFill>
                  <a:srgbClr val="FF0000"/>
                </a:solidFill>
              </a:rPr>
              <a:t>	Get down…</a:t>
            </a:r>
          </a:p>
          <a:p>
            <a:pPr eaLnBrk="1" hangingPunct="1"/>
            <a:r>
              <a:rPr lang="en-US" altLang="en-US" sz="4000" b="1">
                <a:solidFill>
                  <a:srgbClr val="FF0000"/>
                </a:solidFill>
              </a:rPr>
              <a:t>	Get ready!</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4506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29181">
            <a:off x="5370513" y="2266950"/>
            <a:ext cx="290671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1ACEEAD3-52DE-4218-BAA9-274F662BDDEC}" type="slidenum">
              <a:rPr lang="en-US" altLang="en-US" sz="1400"/>
              <a:pPr>
                <a:defRPr/>
              </a:pPr>
              <a:t>21</a:t>
            </a:fld>
            <a:endParaRPr lang="en-US" altLang="en-US" sz="1400" dirty="0"/>
          </a:p>
        </p:txBody>
      </p:sp>
      <p:pic>
        <p:nvPicPr>
          <p:cNvPr id="4710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b="1" dirty="0">
                <a:solidFill>
                  <a:srgbClr val="FFFF00"/>
                </a:solidFill>
              </a:rPr>
              <a:t>ASHE Preparedness</a:t>
            </a:r>
            <a:endParaRPr lang="en-US" dirty="0"/>
          </a:p>
        </p:txBody>
      </p:sp>
      <p:sp>
        <p:nvSpPr>
          <p:cNvPr id="47109" name="TextBox 5"/>
          <p:cNvSpPr txBox="1">
            <a:spLocks noChangeArrowheads="1"/>
          </p:cNvSpPr>
          <p:nvPr/>
        </p:nvSpPr>
        <p:spPr bwMode="auto">
          <a:xfrm>
            <a:off x="566738" y="1582738"/>
            <a:ext cx="72278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What are specific medical facility benefits of </a:t>
            </a:r>
          </a:p>
          <a:p>
            <a:pPr eaLnBrk="1" hangingPunct="1"/>
            <a:r>
              <a:rPr lang="en-US" altLang="en-US" b="1">
                <a:solidFill>
                  <a:srgbClr val="FFC000"/>
                </a:solidFill>
              </a:rPr>
              <a:t>Comprehensive ASHE preparedness?</a:t>
            </a:r>
          </a:p>
          <a:p>
            <a:pPr eaLnBrk="1" hangingPunct="1"/>
            <a:endParaRPr lang="en-US" altLang="en-US" b="1">
              <a:solidFill>
                <a:srgbClr val="FFC000"/>
              </a:solidFill>
            </a:endParaRPr>
          </a:p>
          <a:p>
            <a:pPr lvl="1" eaLnBrk="1" hangingPunct="1">
              <a:buFont typeface="Arial" panose="020B0604020202020204" pitchFamily="34" charset="0"/>
              <a:buChar char="•"/>
            </a:pPr>
            <a:r>
              <a:rPr lang="en-US" altLang="en-US"/>
              <a:t>Compliance</a:t>
            </a:r>
          </a:p>
          <a:p>
            <a:pPr lvl="1" eaLnBrk="1" hangingPunct="1">
              <a:buFont typeface="Arial" panose="020B0604020202020204" pitchFamily="34" charset="0"/>
              <a:buChar char="•"/>
            </a:pPr>
            <a:endParaRPr lang="en-US" altLang="en-US"/>
          </a:p>
          <a:p>
            <a:pPr lvl="1" eaLnBrk="1" hangingPunct="1">
              <a:buFont typeface="Arial" panose="020B0604020202020204" pitchFamily="34" charset="0"/>
              <a:buChar char="•"/>
            </a:pPr>
            <a:r>
              <a:rPr lang="en-US" altLang="en-US"/>
              <a:t>Continuity of Operations</a:t>
            </a:r>
          </a:p>
          <a:p>
            <a:pPr lvl="1" eaLnBrk="1" hangingPunct="1">
              <a:buFont typeface="Arial" panose="020B0604020202020204" pitchFamily="34" charset="0"/>
              <a:buChar char="•"/>
            </a:pPr>
            <a:endParaRPr lang="en-US" altLang="en-US"/>
          </a:p>
          <a:p>
            <a:pPr lvl="1" eaLnBrk="1" hangingPunct="1">
              <a:buFont typeface="Arial" panose="020B0604020202020204" pitchFamily="34" charset="0"/>
              <a:buChar char="•"/>
            </a:pPr>
            <a:r>
              <a:rPr lang="en-US" altLang="en-US"/>
              <a:t>Resiliency</a:t>
            </a:r>
          </a:p>
          <a:p>
            <a:pPr lvl="1" eaLnBrk="1" hangingPunct="1">
              <a:buFont typeface="Arial" panose="020B0604020202020204" pitchFamily="34" charset="0"/>
              <a:buChar char="•"/>
            </a:pPr>
            <a:endParaRPr lang="en-US" altLang="en-US"/>
          </a:p>
          <a:p>
            <a:pPr lvl="1" eaLnBrk="1" hangingPunct="1">
              <a:buFont typeface="Arial" panose="020B0604020202020204" pitchFamily="34" charset="0"/>
              <a:buChar char="•"/>
            </a:pPr>
            <a:r>
              <a:rPr lang="en-US" altLang="en-US"/>
              <a:t>Faster Recovery</a:t>
            </a:r>
          </a:p>
          <a:p>
            <a:pPr lvl="1" eaLnBrk="1" hangingPunct="1">
              <a:buFont typeface="Arial" panose="020B0604020202020204" pitchFamily="34" charset="0"/>
              <a:buChar char="•"/>
            </a:pPr>
            <a:endParaRPr lang="en-US" altLang="en-US"/>
          </a:p>
          <a:p>
            <a:pPr lvl="1" eaLnBrk="1" hangingPunct="1">
              <a:buFont typeface="Arial" panose="020B0604020202020204" pitchFamily="34" charset="0"/>
              <a:buChar char="•"/>
            </a:pPr>
            <a:r>
              <a:rPr lang="en-US" altLang="en-US"/>
              <a:t>Managed long-term impacts</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471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6863" y="2530475"/>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4179888"/>
            <a:ext cx="7772400" cy="1687512"/>
          </a:xfrm>
        </p:spPr>
        <p:txBody>
          <a:bodyPr>
            <a:normAutofit fontScale="90000"/>
          </a:bodyPr>
          <a:lstStyle/>
          <a:p>
            <a:pPr eaLnBrk="1" fontAlgn="auto" hangingPunct="1">
              <a:spcAft>
                <a:spcPts val="0"/>
              </a:spcAft>
              <a:defRPr/>
            </a:pPr>
            <a:br>
              <a:rPr lang="en-US" altLang="en-US" sz="3600" dirty="0">
                <a:solidFill>
                  <a:schemeClr val="tx1"/>
                </a:solidFill>
              </a:rPr>
            </a:br>
            <a:br>
              <a:rPr lang="en-US" altLang="en-US" sz="3600" dirty="0">
                <a:solidFill>
                  <a:schemeClr val="tx1"/>
                </a:solidFill>
              </a:rPr>
            </a:br>
            <a:r>
              <a:rPr lang="en-US" altLang="en-US" sz="2800" dirty="0">
                <a:solidFill>
                  <a:schemeClr val="tx1"/>
                </a:solidFill>
              </a:rPr>
              <a:t>Battalion Chief Ryan Christen</a:t>
            </a:r>
            <a:br>
              <a:rPr lang="en-US" altLang="en-US" sz="2800" dirty="0">
                <a:solidFill>
                  <a:schemeClr val="tx1"/>
                </a:solidFill>
              </a:rPr>
            </a:br>
            <a:r>
              <a:rPr lang="en-US" altLang="en-US" sz="2800" dirty="0">
                <a:solidFill>
                  <a:schemeClr val="tx1"/>
                </a:solidFill>
              </a:rPr>
              <a:t>Active shooter 360</a:t>
            </a:r>
            <a:br>
              <a:rPr lang="en-US" altLang="en-US" sz="2800" dirty="0">
                <a:solidFill>
                  <a:schemeClr val="tx1"/>
                </a:solidFill>
              </a:rPr>
            </a:br>
            <a:r>
              <a:rPr lang="en-US" altLang="en-US" sz="2800" dirty="0">
                <a:solidFill>
                  <a:schemeClr val="tx1"/>
                </a:solidFill>
              </a:rPr>
              <a:t>Rchristen@activeshooter360.com</a:t>
            </a:r>
            <a:endParaRPr lang="en-US" altLang="en-US" sz="3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2F2072EC-52CC-427E-BF1C-9C0D2AE5DD7E}" type="slidenum">
              <a:rPr lang="en-US" altLang="en-US" sz="1400"/>
              <a:pPr>
                <a:defRPr/>
              </a:pPr>
              <a:t>22</a:t>
            </a:fld>
            <a:endParaRPr lang="en-US" altLang="en-US" sz="1400"/>
          </a:p>
        </p:txBody>
      </p:sp>
      <p:pic>
        <p:nvPicPr>
          <p:cNvPr id="491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Module One</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49159" name="TextBox 5"/>
          <p:cNvSpPr txBox="1">
            <a:spLocks noChangeArrowheads="1"/>
          </p:cNvSpPr>
          <p:nvPr/>
        </p:nvSpPr>
        <p:spPr bwMode="auto">
          <a:xfrm>
            <a:off x="817563" y="2362200"/>
            <a:ext cx="7513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800">
                <a:solidFill>
                  <a:srgbClr val="FFC000"/>
                </a:solidFill>
              </a:rPr>
              <a:t>Questions and Discussion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69E12F49-DB4D-4172-A669-65B927E2F08D}" type="slidenum">
              <a:rPr lang="en-US" altLang="en-US" sz="1400"/>
              <a:pPr>
                <a:defRPr/>
              </a:pPr>
              <a:t>23</a:t>
            </a:fld>
            <a:endParaRPr lang="en-US" altLang="en-US" sz="1400"/>
          </a:p>
        </p:txBody>
      </p:sp>
      <p:pic>
        <p:nvPicPr>
          <p:cNvPr id="512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West Florida Hospital</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51206" name="TextBox 5"/>
          <p:cNvSpPr txBox="1">
            <a:spLocks noChangeArrowheads="1"/>
          </p:cNvSpPr>
          <p:nvPr/>
        </p:nvSpPr>
        <p:spPr bwMode="auto">
          <a:xfrm>
            <a:off x="817563" y="2773363"/>
            <a:ext cx="75136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a:solidFill>
                  <a:srgbClr val="FFC000"/>
                </a:solidFill>
              </a:rPr>
              <a:t>Module Two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1905000"/>
            <a:ext cx="7772400" cy="1687513"/>
          </a:xfrm>
        </p:spPr>
        <p:txBody>
          <a:bodyPr>
            <a:normAutofit fontScale="90000"/>
          </a:bodyPr>
          <a:lstStyle/>
          <a:p>
            <a:pPr eaLnBrk="1" fontAlgn="auto" hangingPunct="1">
              <a:spcAft>
                <a:spcPts val="0"/>
              </a:spcAft>
              <a:defRPr/>
            </a:pPr>
            <a:br>
              <a:rPr lang="en-US" altLang="en-US" sz="3600" dirty="0">
                <a:solidFill>
                  <a:schemeClr val="tx1"/>
                </a:solidFill>
              </a:rPr>
            </a:br>
            <a:r>
              <a:rPr lang="en-US" altLang="en-US" sz="2800" dirty="0">
                <a:solidFill>
                  <a:schemeClr val="tx1"/>
                </a:solidFill>
              </a:rPr>
              <a:t>Sergeant DJ </a:t>
            </a:r>
            <a:r>
              <a:rPr lang="en-US" altLang="en-US" sz="2800" dirty="0" err="1">
                <a:solidFill>
                  <a:schemeClr val="tx1"/>
                </a:solidFill>
              </a:rPr>
              <a:t>Folley</a:t>
            </a:r>
            <a:br>
              <a:rPr lang="en-US" altLang="en-US" sz="2800" dirty="0">
                <a:solidFill>
                  <a:schemeClr val="tx1"/>
                </a:solidFill>
              </a:rPr>
            </a:br>
            <a:r>
              <a:rPr lang="en-US" altLang="en-US" sz="2800" dirty="0">
                <a:solidFill>
                  <a:schemeClr val="tx1"/>
                </a:solidFill>
              </a:rPr>
              <a:t>Active shooter 360</a:t>
            </a:r>
            <a:br>
              <a:rPr lang="en-US" altLang="en-US" sz="2800" dirty="0">
                <a:solidFill>
                  <a:schemeClr val="tx1"/>
                </a:solidFill>
              </a:rPr>
            </a:br>
            <a:r>
              <a:rPr lang="en-US" altLang="en-US" sz="2800" dirty="0">
                <a:solidFill>
                  <a:schemeClr val="tx1"/>
                </a:solidFill>
              </a:rPr>
              <a:t>DFolley@activeshooter360.com</a:t>
            </a:r>
            <a:endParaRPr lang="en-US" altLang="en-US" sz="3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325D4183-BD9A-4F4D-AB2B-E4A46055455C}" type="slidenum">
              <a:rPr lang="en-US" altLang="en-US" sz="1400"/>
              <a:pPr>
                <a:defRPr/>
              </a:pPr>
              <a:t>24</a:t>
            </a:fld>
            <a:endParaRPr lang="en-US" altLang="en-US" sz="1400"/>
          </a:p>
        </p:txBody>
      </p:sp>
      <p:pic>
        <p:nvPicPr>
          <p:cNvPr id="532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Module Two: ASHE Response</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pic>
        <p:nvPicPr>
          <p:cNvPr id="5325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1325"/>
            <a:ext cx="1844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9"/>
          <p:cNvSpPr txBox="1">
            <a:spLocks noChangeArrowheads="1"/>
          </p:cNvSpPr>
          <p:nvPr/>
        </p:nvSpPr>
        <p:spPr bwMode="auto">
          <a:xfrm>
            <a:off x="3432175" y="4003675"/>
            <a:ext cx="5054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t>Advanced Technical Services/Video Surveillance Operations</a:t>
            </a:r>
          </a:p>
          <a:p>
            <a:pPr eaLnBrk="1" hangingPunct="1"/>
            <a:r>
              <a:rPr lang="en-US" altLang="en-US" b="1"/>
              <a:t>Homicide Investigation and Crime Scene Management Training</a:t>
            </a:r>
          </a:p>
          <a:p>
            <a:pPr eaLnBrk="1" hangingPunct="1"/>
            <a:r>
              <a:rPr lang="en-US" altLang="en-US" b="1"/>
              <a:t>Special Response Team (SWAT)</a:t>
            </a:r>
          </a:p>
          <a:p>
            <a:pPr eaLnBrk="1" hangingPunct="1"/>
            <a:r>
              <a:rPr lang="en-US" altLang="en-US" b="1"/>
              <a:t>Investigator Multi Agency Drug Task Force</a:t>
            </a:r>
          </a:p>
          <a:p>
            <a:pPr eaLnBrk="1" hangingPunct="1"/>
            <a:r>
              <a:rPr lang="en-US" altLang="en-US" b="1"/>
              <a:t>Bachelor of Science, Criminal Justice with minor in Psychology</a:t>
            </a:r>
          </a:p>
          <a:p>
            <a:pPr eaLnBrk="1" hangingPunct="1"/>
            <a:endParaRPr lang="en-US" altLang="en-US" b="1"/>
          </a:p>
        </p:txBody>
      </p:sp>
      <p:pic>
        <p:nvPicPr>
          <p:cNvPr id="5325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152400"/>
            <a:ext cx="36766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4013200"/>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4537075"/>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5391150"/>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5124450"/>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5678488"/>
            <a:ext cx="400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A44C3498-FA80-4FE9-97DA-A8B62400BC1B}" type="slidenum">
              <a:rPr lang="en-US" altLang="en-US" sz="1400"/>
              <a:pPr>
                <a:defRPr/>
              </a:pPr>
              <a:t>25</a:t>
            </a:fld>
            <a:endParaRPr lang="en-US" altLang="en-US" sz="1400" dirty="0"/>
          </a:p>
        </p:txBody>
      </p:sp>
      <p:pic>
        <p:nvPicPr>
          <p:cNvPr id="5529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Module Two Overview:</a:t>
            </a:r>
            <a:endParaRPr lang="en-US" dirty="0"/>
          </a:p>
        </p:txBody>
      </p:sp>
      <p:sp>
        <p:nvSpPr>
          <p:cNvPr id="6" name="TextBox 5"/>
          <p:cNvSpPr txBox="1"/>
          <p:nvPr/>
        </p:nvSpPr>
        <p:spPr>
          <a:xfrm>
            <a:off x="582613" y="1338263"/>
            <a:ext cx="5897562" cy="4094162"/>
          </a:xfrm>
          <a:prstGeom prst="rect">
            <a:avLst/>
          </a:prstGeom>
          <a:noFill/>
        </p:spPr>
        <p:txBody>
          <a:bodyPr>
            <a:spAutoFit/>
          </a:bodyPr>
          <a:lstStyle/>
          <a:p>
            <a:pPr eaLnBrk="1" fontAlgn="auto" hangingPunct="1">
              <a:spcBef>
                <a:spcPts val="0"/>
              </a:spcBef>
              <a:spcAft>
                <a:spcPts val="0"/>
              </a:spcAft>
              <a:defRPr/>
            </a:pPr>
            <a:r>
              <a:rPr lang="en-US" sz="2000" b="1" u="sng" dirty="0">
                <a:solidFill>
                  <a:srgbClr val="FFC000"/>
                </a:solidFill>
                <a:latin typeface="+mn-lt"/>
              </a:rPr>
              <a:t>Training Topics</a:t>
            </a:r>
            <a:endParaRPr lang="en-US" sz="2000" b="1" dirty="0">
              <a:solidFill>
                <a:srgbClr val="FFC000"/>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mn-lt"/>
              </a:rPr>
              <a:t>Situational Awareness</a:t>
            </a:r>
            <a:br>
              <a:rPr lang="en-US" sz="2000" b="1" dirty="0">
                <a:latin typeface="+mn-lt"/>
              </a:rPr>
            </a:br>
            <a:endParaRPr lang="en-US" sz="20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mn-lt"/>
              </a:rPr>
              <a:t>3G’s </a:t>
            </a:r>
          </a:p>
          <a:p>
            <a:pPr lvl="1" eaLnBrk="1" fontAlgn="auto" hangingPunct="1">
              <a:spcBef>
                <a:spcPts val="0"/>
              </a:spcBef>
              <a:spcAft>
                <a:spcPts val="0"/>
              </a:spcAft>
              <a:defRPr/>
            </a:pPr>
            <a:r>
              <a:rPr lang="en-US" sz="2000" b="1" dirty="0">
                <a:latin typeface="+mn-lt"/>
              </a:rPr>
              <a:t>Get out… </a:t>
            </a:r>
          </a:p>
          <a:p>
            <a:pPr lvl="1" eaLnBrk="1" fontAlgn="auto" hangingPunct="1">
              <a:spcBef>
                <a:spcPts val="0"/>
              </a:spcBef>
              <a:spcAft>
                <a:spcPts val="0"/>
              </a:spcAft>
              <a:defRPr/>
            </a:pPr>
            <a:r>
              <a:rPr lang="en-US" sz="2000" b="1" dirty="0">
                <a:latin typeface="+mn-lt"/>
              </a:rPr>
              <a:t>Get down..</a:t>
            </a:r>
          </a:p>
          <a:p>
            <a:pPr lvl="1" eaLnBrk="1" fontAlgn="auto" hangingPunct="1">
              <a:spcBef>
                <a:spcPts val="0"/>
              </a:spcBef>
              <a:spcAft>
                <a:spcPts val="0"/>
              </a:spcAft>
              <a:defRPr/>
            </a:pPr>
            <a:r>
              <a:rPr lang="en-US" sz="2000" b="1" dirty="0">
                <a:latin typeface="+mn-lt"/>
              </a:rPr>
              <a:t>Get ready…</a:t>
            </a:r>
          </a:p>
          <a:p>
            <a:pPr lvl="2" eaLnBrk="1" fontAlgn="auto" hangingPunct="1">
              <a:spcBef>
                <a:spcPts val="0"/>
              </a:spcBef>
              <a:spcAft>
                <a:spcPts val="0"/>
              </a:spcAft>
              <a:defRPr/>
            </a:pPr>
            <a:r>
              <a:rPr lang="en-US" sz="2000" b="1" dirty="0">
                <a:latin typeface="+mn-lt"/>
              </a:rPr>
              <a:t>The “OODA LOOP”</a:t>
            </a:r>
            <a:br>
              <a:rPr lang="en-US" sz="2000" b="1" dirty="0">
                <a:latin typeface="+mn-lt"/>
              </a:rPr>
            </a:br>
            <a:endParaRPr lang="en-US" sz="20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mn-lt"/>
              </a:rPr>
              <a:t>The Terrorist </a:t>
            </a:r>
            <a:br>
              <a:rPr lang="en-US" sz="2000" b="1" dirty="0">
                <a:latin typeface="+mn-lt"/>
              </a:rPr>
            </a:br>
            <a:endParaRPr lang="en-US" sz="20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mn-lt"/>
              </a:rPr>
              <a:t>Law Enforcement’s Response to </a:t>
            </a:r>
            <a:br>
              <a:rPr lang="en-US" sz="2000" b="1" dirty="0">
                <a:latin typeface="+mn-lt"/>
              </a:rPr>
            </a:br>
            <a:r>
              <a:rPr lang="en-US" sz="2000" b="1" dirty="0">
                <a:latin typeface="+mn-lt"/>
              </a:rPr>
              <a:t>Active Shooters</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553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8838" y="2251075"/>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AC0D4E82-B977-4053-91C5-E51BF15E7D4F}" type="slidenum">
              <a:rPr lang="en-US" altLang="en-US" sz="1400"/>
              <a:pPr>
                <a:defRPr/>
              </a:pPr>
              <a:t>26</a:t>
            </a:fld>
            <a:endParaRPr lang="en-US" altLang="en-US" sz="1400" dirty="0"/>
          </a:p>
        </p:txBody>
      </p:sp>
      <p:pic>
        <p:nvPicPr>
          <p:cNvPr id="573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57349" name="TextBox 5"/>
          <p:cNvSpPr txBox="1">
            <a:spLocks noChangeArrowheads="1"/>
          </p:cNvSpPr>
          <p:nvPr/>
        </p:nvSpPr>
        <p:spPr bwMode="auto">
          <a:xfrm>
            <a:off x="533400" y="838200"/>
            <a:ext cx="58975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a:solidFill>
                  <a:srgbClr val="FFC000"/>
                </a:solidFill>
              </a:rPr>
              <a:t>	</a:t>
            </a:r>
          </a:p>
          <a:p>
            <a:pPr eaLnBrk="1" hangingPunct="1"/>
            <a:r>
              <a:rPr lang="en-US" altLang="en-US" sz="4400" b="1">
                <a:solidFill>
                  <a:srgbClr val="FFC000"/>
                </a:solidFill>
              </a:rPr>
              <a:t>What is Situational Awareness?</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5735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8550" y="1660525"/>
            <a:ext cx="20129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368675"/>
            <a:ext cx="52578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E023404-5DDB-43DC-9EA6-E01CAFB2C860}" type="slidenum">
              <a:rPr lang="en-US" altLang="en-US" sz="1400"/>
              <a:pPr>
                <a:defRPr/>
              </a:pPr>
              <a:t>27</a:t>
            </a:fld>
            <a:endParaRPr lang="en-US" altLang="en-US" sz="1400" dirty="0"/>
          </a:p>
        </p:txBody>
      </p:sp>
      <p:pic>
        <p:nvPicPr>
          <p:cNvPr id="593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59397" name="TextBox 5"/>
          <p:cNvSpPr txBox="1">
            <a:spLocks noChangeArrowheads="1"/>
          </p:cNvSpPr>
          <p:nvPr/>
        </p:nvSpPr>
        <p:spPr bwMode="auto">
          <a:xfrm>
            <a:off x="533400" y="838200"/>
            <a:ext cx="5897563"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FFC000"/>
                </a:solidFill>
              </a:rPr>
              <a:t>	</a:t>
            </a:r>
          </a:p>
          <a:p>
            <a:pPr eaLnBrk="1" hangingPunct="1"/>
            <a:r>
              <a:rPr lang="en-US" altLang="en-US" sz="2400" dirty="0">
                <a:solidFill>
                  <a:srgbClr val="FFC000"/>
                </a:solidFill>
              </a:rPr>
              <a:t>Hospital Shooting Video Link:</a:t>
            </a:r>
          </a:p>
          <a:p>
            <a:pPr eaLnBrk="1" hangingPunct="1"/>
            <a:endParaRPr lang="en-US" altLang="en-US" sz="2400" dirty="0">
              <a:solidFill>
                <a:srgbClr val="FFC000"/>
              </a:solidFill>
            </a:endParaRPr>
          </a:p>
          <a:p>
            <a:pPr eaLnBrk="1" hangingPunct="1"/>
            <a:r>
              <a:rPr lang="en-US" altLang="en-US" sz="2400" dirty="0">
                <a:solidFill>
                  <a:srgbClr val="FFC000"/>
                </a:solidFill>
                <a:hlinkClick r:id="rId4"/>
              </a:rPr>
              <a:t>http://www.clickorlando.com/news/newly-released-surveillance-video-shows-the-lead-up-to-july-hospital-shooting</a:t>
            </a:r>
            <a:endParaRPr lang="en-US" altLang="en-US" sz="2400" dirty="0">
              <a:solidFill>
                <a:srgbClr val="FFC000"/>
              </a:solidFill>
            </a:endParaRPr>
          </a:p>
          <a:p>
            <a:pPr eaLnBrk="1" hangingPunct="1"/>
            <a:endParaRPr lang="en-US" altLang="en-US" sz="2400" dirty="0">
              <a:solidFill>
                <a:srgbClr val="FFC000"/>
              </a:solidFill>
            </a:endParaRPr>
          </a:p>
          <a:p>
            <a:pPr eaLnBrk="1" hangingPunct="1"/>
            <a:endParaRPr lang="en-US" altLang="en-US" sz="4400" b="1" dirty="0">
              <a:solidFill>
                <a:srgbClr val="FFC000"/>
              </a:solidFill>
            </a:endParaRPr>
          </a:p>
          <a:p>
            <a:pPr eaLnBrk="1" hangingPunct="1"/>
            <a:endParaRPr lang="en-US" altLang="en-US" sz="4400" b="1" dirty="0">
              <a:solidFill>
                <a:srgbClr val="FFC000"/>
              </a:solidFill>
            </a:endParaRPr>
          </a:p>
          <a:p>
            <a:pPr eaLnBrk="1" hangingPunct="1"/>
            <a:endParaRPr lang="en-US" altLang="en-US" sz="4400" b="1" dirty="0">
              <a:solidFill>
                <a:srgbClr val="FFC000"/>
              </a:solidFill>
            </a:endParaRPr>
          </a:p>
        </p:txBody>
      </p:sp>
      <p:sp>
        <p:nvSpPr>
          <p:cNvPr id="9" name="Footer Placeholder 8"/>
          <p:cNvSpPr>
            <a:spLocks noGrp="1"/>
          </p:cNvSpPr>
          <p:nvPr>
            <p:ph type="ftr" sz="quarter" idx="11"/>
          </p:nvPr>
        </p:nvSpPr>
        <p:spPr/>
        <p:txBody>
          <a:bodyPr/>
          <a:lstStyle/>
          <a:p>
            <a:pPr>
              <a:defRPr/>
            </a:pPr>
            <a:r>
              <a:rPr lang="en-US"/>
              <a:t>www.ActiveShooter360.com</a:t>
            </a:r>
          </a:p>
        </p:txBody>
      </p:sp>
    </p:spTree>
    <p:extLst>
      <p:ext uri="{BB962C8B-B14F-4D97-AF65-F5344CB8AC3E}">
        <p14:creationId xmlns:p14="http://schemas.microsoft.com/office/powerpoint/2010/main" val="306546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F67F2AB-DB0E-40AF-833D-E3C48D6654CB}" type="slidenum">
              <a:rPr lang="en-US" altLang="en-US" sz="1400"/>
              <a:pPr>
                <a:defRPr/>
              </a:pPr>
              <a:t>28</a:t>
            </a:fld>
            <a:endParaRPr lang="en-US" altLang="en-US" sz="1400" dirty="0"/>
          </a:p>
        </p:txBody>
      </p:sp>
      <p:pic>
        <p:nvPicPr>
          <p:cNvPr id="614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1445" name="TextBox 5"/>
          <p:cNvSpPr txBox="1">
            <a:spLocks noChangeArrowheads="1"/>
          </p:cNvSpPr>
          <p:nvPr/>
        </p:nvSpPr>
        <p:spPr bwMode="auto">
          <a:xfrm>
            <a:off x="533400" y="1309688"/>
            <a:ext cx="589756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a:solidFill>
                  <a:srgbClr val="FFC000"/>
                </a:solidFill>
              </a:rPr>
              <a:t>Know your environment</a:t>
            </a:r>
          </a:p>
          <a:p>
            <a:pPr eaLnBrk="1" hangingPunct="1"/>
            <a:endParaRPr lang="en-US" altLang="en-US" sz="2400" b="1">
              <a:solidFill>
                <a:srgbClr val="FFC000"/>
              </a:solidFill>
            </a:endParaRPr>
          </a:p>
          <a:p>
            <a:pPr lvl="1" eaLnBrk="1" hangingPunct="1">
              <a:buFont typeface="Arial" panose="020B0604020202020204" pitchFamily="34" charset="0"/>
              <a:buChar char="•"/>
            </a:pPr>
            <a:r>
              <a:rPr lang="en-US" altLang="en-US" sz="2400" b="1"/>
              <a:t>Structure </a:t>
            </a:r>
          </a:p>
          <a:p>
            <a:pPr lvl="2" eaLnBrk="1" hangingPunct="1"/>
            <a:r>
              <a:rPr lang="en-US" altLang="en-US" sz="2400"/>
              <a:t>Blueprints </a:t>
            </a:r>
          </a:p>
          <a:p>
            <a:pPr lvl="2" eaLnBrk="1" hangingPunct="1"/>
            <a:r>
              <a:rPr lang="en-US" altLang="en-US" sz="2400"/>
              <a:t>Walkthroughs</a:t>
            </a:r>
          </a:p>
          <a:p>
            <a:pPr lvl="1" eaLnBrk="1" hangingPunct="1">
              <a:buFont typeface="Arial" panose="020B0604020202020204" pitchFamily="34" charset="0"/>
              <a:buChar char="•"/>
            </a:pPr>
            <a:r>
              <a:rPr lang="en-US" altLang="en-US" sz="2400" b="1"/>
              <a:t>Entrances / Exits </a:t>
            </a:r>
          </a:p>
          <a:p>
            <a:pPr lvl="1" eaLnBrk="1" hangingPunct="1">
              <a:buFont typeface="Arial" panose="020B0604020202020204" pitchFamily="34" charset="0"/>
              <a:buChar char="•"/>
            </a:pPr>
            <a:r>
              <a:rPr lang="en-US" altLang="en-US" sz="2400" b="1"/>
              <a:t>Fire Alarms</a:t>
            </a:r>
          </a:p>
          <a:p>
            <a:pPr lvl="1" eaLnBrk="1" hangingPunct="1">
              <a:buFont typeface="Arial" panose="020B0604020202020204" pitchFamily="34" charset="0"/>
              <a:buChar char="•"/>
            </a:pPr>
            <a:r>
              <a:rPr lang="en-US" altLang="en-US" sz="2400" b="1"/>
              <a:t>Phone Systems</a:t>
            </a:r>
          </a:p>
          <a:p>
            <a:pPr lvl="1" eaLnBrk="1" hangingPunct="1">
              <a:buFont typeface="Arial" panose="020B0604020202020204" pitchFamily="34" charset="0"/>
              <a:buChar char="•"/>
            </a:pPr>
            <a:r>
              <a:rPr lang="en-US" altLang="en-US" sz="2400" b="1"/>
              <a:t>What is normal and what</a:t>
            </a:r>
            <a:br>
              <a:rPr lang="en-US" altLang="en-US" sz="2400" b="1"/>
            </a:br>
            <a:r>
              <a:rPr lang="en-US" altLang="en-US" sz="2400" b="1"/>
              <a:t>is not normal</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614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33600"/>
            <a:ext cx="32543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5F58154C-8196-455E-B5BF-E26DB560B525}" type="slidenum">
              <a:rPr lang="en-US" altLang="en-US" sz="1400"/>
              <a:pPr>
                <a:defRPr/>
              </a:pPr>
              <a:t>29</a:t>
            </a:fld>
            <a:endParaRPr lang="en-US" altLang="en-US" sz="1400" dirty="0"/>
          </a:p>
        </p:txBody>
      </p:sp>
      <p:pic>
        <p:nvPicPr>
          <p:cNvPr id="634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 name="TextBox 5"/>
          <p:cNvSpPr txBox="1"/>
          <p:nvPr/>
        </p:nvSpPr>
        <p:spPr>
          <a:xfrm>
            <a:off x="533400" y="1309688"/>
            <a:ext cx="5897563" cy="3784600"/>
          </a:xfrm>
          <a:prstGeom prst="rect">
            <a:avLst/>
          </a:prstGeom>
          <a:noFill/>
        </p:spPr>
        <p:txBody>
          <a:bodyPr>
            <a:spAutoFit/>
          </a:bodyPr>
          <a:lstStyle/>
          <a:p>
            <a:pPr eaLnBrk="1" fontAlgn="auto" hangingPunct="1">
              <a:spcBef>
                <a:spcPts val="0"/>
              </a:spcBef>
              <a:spcAft>
                <a:spcPts val="0"/>
              </a:spcAft>
              <a:defRPr/>
            </a:pPr>
            <a:r>
              <a:rPr lang="en-US" sz="2400" b="1" dirty="0">
                <a:solidFill>
                  <a:srgbClr val="FFC000"/>
                </a:solidFill>
                <a:latin typeface="+mn-lt"/>
              </a:rPr>
              <a:t>Get to know your people</a:t>
            </a:r>
          </a:p>
          <a:p>
            <a:pPr lvl="1" eaLnBrk="1" fontAlgn="auto" hangingPunct="1">
              <a:spcBef>
                <a:spcPts val="0"/>
              </a:spcBef>
              <a:spcAft>
                <a:spcPts val="0"/>
              </a:spcAft>
              <a:defRPr/>
            </a:pPr>
            <a:endParaRPr lang="en-US" sz="2400" b="1" dirty="0">
              <a:latin typeface="+mn-lt"/>
            </a:endParaRP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Identify employee problems</a:t>
            </a: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Learn</a:t>
            </a:r>
          </a:p>
          <a:p>
            <a:pPr lvl="2" eaLnBrk="1" fontAlgn="auto" hangingPunct="1">
              <a:spcBef>
                <a:spcPts val="0"/>
              </a:spcBef>
              <a:spcAft>
                <a:spcPts val="0"/>
              </a:spcAft>
              <a:defRPr/>
            </a:pPr>
            <a:r>
              <a:rPr lang="en-US" sz="2400" dirty="0">
                <a:latin typeface="+mn-lt"/>
              </a:rPr>
              <a:t>Habits</a:t>
            </a:r>
          </a:p>
          <a:p>
            <a:pPr lvl="2" eaLnBrk="1" fontAlgn="auto" hangingPunct="1">
              <a:spcBef>
                <a:spcPts val="0"/>
              </a:spcBef>
              <a:spcAft>
                <a:spcPts val="0"/>
              </a:spcAft>
              <a:defRPr/>
            </a:pPr>
            <a:r>
              <a:rPr lang="en-US" sz="2400" dirty="0">
                <a:latin typeface="+mn-lt"/>
              </a:rPr>
              <a:t>Home life</a:t>
            </a:r>
          </a:p>
          <a:p>
            <a:pPr lvl="2" eaLnBrk="1" fontAlgn="auto" hangingPunct="1">
              <a:spcBef>
                <a:spcPts val="0"/>
              </a:spcBef>
              <a:spcAft>
                <a:spcPts val="0"/>
              </a:spcAft>
              <a:defRPr/>
            </a:pPr>
            <a:r>
              <a:rPr lang="en-US" sz="2400" dirty="0">
                <a:latin typeface="+mn-lt"/>
              </a:rPr>
              <a:t>History</a:t>
            </a:r>
          </a:p>
          <a:p>
            <a:pPr lvl="2" eaLnBrk="1" fontAlgn="auto" hangingPunct="1">
              <a:spcBef>
                <a:spcPts val="0"/>
              </a:spcBef>
              <a:spcAft>
                <a:spcPts val="0"/>
              </a:spcAft>
              <a:defRPr/>
            </a:pPr>
            <a:r>
              <a:rPr lang="en-US" sz="2400" dirty="0">
                <a:latin typeface="+mn-lt"/>
              </a:rPr>
              <a:t>Goals</a:t>
            </a:r>
          </a:p>
          <a:p>
            <a:pPr marL="742950" lvl="1" indent="-285750" eaLnBrk="1" fontAlgn="auto" hangingPunct="1">
              <a:spcBef>
                <a:spcPts val="0"/>
              </a:spcBef>
              <a:spcAft>
                <a:spcPts val="0"/>
              </a:spcAft>
              <a:buFont typeface="Arial" panose="020B0604020202020204" pitchFamily="34" charset="0"/>
              <a:buChar char="•"/>
              <a:defRPr/>
            </a:pPr>
            <a:r>
              <a:rPr lang="en-US" sz="2400" b="1" dirty="0">
                <a:latin typeface="+mn-lt"/>
              </a:rPr>
              <a:t>Accurate and consistent documentation</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6349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3173413"/>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71FDBEF-319B-476A-B591-6695E37B463A}" type="slidenum">
              <a:rPr lang="en-US" altLang="en-US" sz="1400"/>
              <a:pPr>
                <a:defRPr/>
              </a:pPr>
              <a:t>3</a:t>
            </a:fld>
            <a:endParaRPr lang="en-US" altLang="en-US" sz="1400" dirty="0"/>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18347" y="596018"/>
            <a:ext cx="7512338" cy="699382"/>
          </a:xfrm>
        </p:spPr>
        <p:txBody>
          <a:bodyPr/>
          <a:lstStyle/>
          <a:p>
            <a:pPr eaLnBrk="1" fontAlgn="auto" hangingPunct="1">
              <a:spcAft>
                <a:spcPts val="0"/>
              </a:spcAft>
              <a:defRPr/>
            </a:pPr>
            <a:r>
              <a:rPr lang="en-US" altLang="en-US" b="1" dirty="0">
                <a:solidFill>
                  <a:srgbClr val="FFFF00"/>
                </a:solidFill>
              </a:rPr>
              <a:t>AS360 Company overview:</a:t>
            </a:r>
            <a:endParaRPr lang="en-US" dirty="0"/>
          </a:p>
        </p:txBody>
      </p:sp>
      <p:sp>
        <p:nvSpPr>
          <p:cNvPr id="6" name="TextBox 5"/>
          <p:cNvSpPr txBox="1"/>
          <p:nvPr/>
        </p:nvSpPr>
        <p:spPr>
          <a:xfrm>
            <a:off x="817563" y="1168400"/>
            <a:ext cx="4059237" cy="5354638"/>
          </a:xfrm>
          <a:prstGeom prst="rect">
            <a:avLst/>
          </a:prstGeom>
          <a:noFill/>
        </p:spPr>
        <p:txBody>
          <a:bodyPr>
            <a:spAutoFit/>
          </a:bodyPr>
          <a:lstStyle/>
          <a:p>
            <a:pPr eaLnBrk="1" fontAlgn="auto" hangingPunct="1">
              <a:spcBef>
                <a:spcPts val="0"/>
              </a:spcBef>
              <a:spcAft>
                <a:spcPts val="0"/>
              </a:spcAft>
              <a:defRPr/>
            </a:pPr>
            <a:r>
              <a:rPr lang="en-US" dirty="0">
                <a:latin typeface="+mn-lt"/>
              </a:rPr>
              <a:t>AS360 is a team of individuals with a unique skill set to help you and your staff prepare for and respond to worst case events.</a:t>
            </a:r>
          </a:p>
          <a:p>
            <a:pPr eaLnBrk="1" fontAlgn="auto" hangingPunct="1">
              <a:spcBef>
                <a:spcPts val="0"/>
              </a:spcBef>
              <a:spcAft>
                <a:spcPts val="0"/>
              </a:spcAft>
              <a:defRPr/>
            </a:pPr>
            <a:endParaRPr lang="en-US"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Preparedness Assessments</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Vulnerability Assessments</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Response Plan Development</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Operating Procedure Review</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On-Site Staff Training</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Custom Program Development </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Incident Response Analysis</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After Action Review</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Training Exercise Development</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Simulator Based Exercise Training</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On-Line Programs</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Readiness Equipment</a:t>
            </a:r>
          </a:p>
          <a:p>
            <a:pPr eaLnBrk="1" fontAlgn="auto" hangingPunct="1">
              <a:spcBef>
                <a:spcPts val="0"/>
              </a:spcBef>
              <a:spcAft>
                <a:spcPts val="0"/>
              </a:spcAft>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dirty="0"/>
              <a:t>www.ActiveShooter360.com</a:t>
            </a:r>
          </a:p>
        </p:txBody>
      </p:sp>
      <p:pic>
        <p:nvPicPr>
          <p:cNvPr id="122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1313" y="1524000"/>
            <a:ext cx="24907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2738" y="3724275"/>
            <a:ext cx="30289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BC6D39AF-4DC0-47BB-A5CD-46B316D9A204}" type="slidenum">
              <a:rPr lang="en-US" altLang="en-US" sz="1400"/>
              <a:pPr>
                <a:defRPr/>
              </a:pPr>
              <a:t>30</a:t>
            </a:fld>
            <a:endParaRPr lang="en-US" altLang="en-US" sz="1400" dirty="0"/>
          </a:p>
        </p:txBody>
      </p:sp>
      <p:pic>
        <p:nvPicPr>
          <p:cNvPr id="6553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5541" name="TextBox 5"/>
          <p:cNvSpPr txBox="1">
            <a:spLocks noChangeArrowheads="1"/>
          </p:cNvSpPr>
          <p:nvPr/>
        </p:nvSpPr>
        <p:spPr bwMode="auto">
          <a:xfrm>
            <a:off x="533400" y="838200"/>
            <a:ext cx="6248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a:solidFill>
                  <a:srgbClr val="FFC000"/>
                </a:solidFill>
              </a:rPr>
              <a:t>	</a:t>
            </a:r>
          </a:p>
          <a:p>
            <a:pPr eaLnBrk="1" hangingPunct="1"/>
            <a:r>
              <a:rPr lang="en-US" altLang="en-US" sz="4400" b="1">
                <a:solidFill>
                  <a:srgbClr val="FFC000"/>
                </a:solidFill>
              </a:rPr>
              <a:t>Practice a state of heightened awareness!</a:t>
            </a: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DCB84C35-BB63-44B0-83D3-9CE0E47AD7B8}" type="slidenum">
              <a:rPr lang="en-US" altLang="en-US" sz="1400"/>
              <a:pPr>
                <a:defRPr/>
              </a:pPr>
              <a:t>31</a:t>
            </a:fld>
            <a:endParaRPr lang="en-US" altLang="en-US" sz="1400" dirty="0"/>
          </a:p>
        </p:txBody>
      </p:sp>
      <p:pic>
        <p:nvPicPr>
          <p:cNvPr id="675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b="1" dirty="0">
                <a:solidFill>
                  <a:srgbClr val="FFFF00"/>
                </a:solidFill>
              </a:rPr>
              <a:t>AS360 – The 3 </a:t>
            </a:r>
            <a:r>
              <a:rPr lang="en-US" b="1" dirty="0" err="1">
                <a:solidFill>
                  <a:srgbClr val="FFFF00"/>
                </a:solidFill>
              </a:rPr>
              <a:t>Gs</a:t>
            </a:r>
            <a:endParaRPr lang="en-US" dirty="0"/>
          </a:p>
        </p:txBody>
      </p:sp>
      <p:sp>
        <p:nvSpPr>
          <p:cNvPr id="67589" name="TextBox 5"/>
          <p:cNvSpPr txBox="1">
            <a:spLocks noChangeArrowheads="1"/>
          </p:cNvSpPr>
          <p:nvPr/>
        </p:nvSpPr>
        <p:spPr bwMode="auto">
          <a:xfrm>
            <a:off x="544513" y="1524000"/>
            <a:ext cx="72278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What do we do if an event occurs here?</a:t>
            </a:r>
          </a:p>
          <a:p>
            <a:pPr eaLnBrk="1" hangingPunct="1"/>
            <a:endParaRPr lang="en-US" altLang="en-US" b="1">
              <a:solidFill>
                <a:srgbClr val="FFC000"/>
              </a:solidFill>
            </a:endParaRPr>
          </a:p>
          <a:p>
            <a:pPr eaLnBrk="1" hangingPunct="1"/>
            <a:r>
              <a:rPr lang="en-US" altLang="en-US" sz="4000" b="1"/>
              <a:t>Active Shooter 360: </a:t>
            </a:r>
            <a:br>
              <a:rPr lang="en-US" altLang="en-US" sz="4000" b="1"/>
            </a:br>
            <a:r>
              <a:rPr lang="en-US" altLang="en-US" sz="4000" b="1"/>
              <a:t>The 3Gs</a:t>
            </a:r>
          </a:p>
          <a:p>
            <a:pPr eaLnBrk="1" hangingPunct="1"/>
            <a:r>
              <a:rPr lang="en-US" altLang="en-US" sz="4000" b="1"/>
              <a:t>	</a:t>
            </a:r>
            <a:r>
              <a:rPr lang="en-US" altLang="en-US" sz="4000" b="1">
                <a:solidFill>
                  <a:srgbClr val="FF0000"/>
                </a:solidFill>
              </a:rPr>
              <a:t>Get out…</a:t>
            </a:r>
          </a:p>
          <a:p>
            <a:pPr eaLnBrk="1" hangingPunct="1"/>
            <a:r>
              <a:rPr lang="en-US" altLang="en-US" sz="4000" b="1">
                <a:solidFill>
                  <a:srgbClr val="FF0000"/>
                </a:solidFill>
              </a:rPr>
              <a:t>	Get down…</a:t>
            </a:r>
          </a:p>
          <a:p>
            <a:pPr eaLnBrk="1" hangingPunct="1"/>
            <a:r>
              <a:rPr lang="en-US" altLang="en-US" sz="4000" b="1">
                <a:solidFill>
                  <a:srgbClr val="FF0000"/>
                </a:solidFill>
              </a:rPr>
              <a:t>	Get ready!</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675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29181">
            <a:off x="5370513" y="2266950"/>
            <a:ext cx="290671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2EEC1F54-0721-4039-B0AB-A5A49AED7220}" type="slidenum">
              <a:rPr lang="en-US" altLang="en-US" sz="1400"/>
              <a:pPr>
                <a:defRPr/>
              </a:pPr>
              <a:t>32</a:t>
            </a:fld>
            <a:endParaRPr lang="en-US" altLang="en-US" sz="1400" dirty="0"/>
          </a:p>
        </p:txBody>
      </p:sp>
      <p:pic>
        <p:nvPicPr>
          <p:cNvPr id="6963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 name="TextBox 5"/>
          <p:cNvSpPr txBox="1"/>
          <p:nvPr/>
        </p:nvSpPr>
        <p:spPr>
          <a:xfrm>
            <a:off x="533400" y="1309688"/>
            <a:ext cx="5897563" cy="3600450"/>
          </a:xfrm>
          <a:prstGeom prst="rect">
            <a:avLst/>
          </a:prstGeom>
          <a:noFill/>
        </p:spPr>
        <p:txBody>
          <a:bodyPr>
            <a:spAutoFit/>
          </a:bodyPr>
          <a:lstStyle/>
          <a:p>
            <a:pPr eaLnBrk="1" fontAlgn="auto" hangingPunct="1">
              <a:spcBef>
                <a:spcPts val="0"/>
              </a:spcBef>
              <a:spcAft>
                <a:spcPts val="0"/>
              </a:spcAft>
              <a:defRPr/>
            </a:pPr>
            <a:r>
              <a:rPr lang="en-US" sz="6000" b="1" dirty="0">
                <a:solidFill>
                  <a:srgbClr val="FFC000"/>
                </a:solidFill>
                <a:latin typeface="+mn-lt"/>
              </a:rPr>
              <a:t>GET OUT…</a:t>
            </a:r>
          </a:p>
          <a:p>
            <a:pPr lvl="1" eaLnBrk="1" fontAlgn="auto" hangingPunct="1">
              <a:spcBef>
                <a:spcPts val="0"/>
              </a:spcBef>
              <a:spcAft>
                <a:spcPts val="0"/>
              </a:spcAft>
              <a:defRPr/>
            </a:pPr>
            <a:endParaRPr lang="en-US" sz="2400" b="1"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Do not hesitate</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Easiest route </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Avoid dangers</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Take others with you </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Leave items that may slow you down</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696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2338" y="3703638"/>
            <a:ext cx="2362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1735138"/>
            <a:ext cx="23209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469B486B-2E31-4E68-A961-1ED6DC142954}" type="slidenum">
              <a:rPr lang="en-US" altLang="en-US" sz="1400"/>
              <a:pPr>
                <a:defRPr/>
              </a:pPr>
              <a:t>33</a:t>
            </a:fld>
            <a:endParaRPr lang="en-US" altLang="en-US" sz="1400" dirty="0"/>
          </a:p>
        </p:txBody>
      </p:sp>
      <p:pic>
        <p:nvPicPr>
          <p:cNvPr id="7168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 name="TextBox 5"/>
          <p:cNvSpPr txBox="1"/>
          <p:nvPr/>
        </p:nvSpPr>
        <p:spPr>
          <a:xfrm>
            <a:off x="533400" y="1309688"/>
            <a:ext cx="5897563" cy="3970337"/>
          </a:xfrm>
          <a:prstGeom prst="rect">
            <a:avLst/>
          </a:prstGeom>
          <a:noFill/>
        </p:spPr>
        <p:txBody>
          <a:bodyPr>
            <a:spAutoFit/>
          </a:bodyPr>
          <a:lstStyle/>
          <a:p>
            <a:pPr eaLnBrk="1" fontAlgn="auto" hangingPunct="1">
              <a:spcBef>
                <a:spcPts val="0"/>
              </a:spcBef>
              <a:spcAft>
                <a:spcPts val="0"/>
              </a:spcAft>
              <a:defRPr/>
            </a:pPr>
            <a:r>
              <a:rPr lang="en-US" sz="6000" b="1" dirty="0">
                <a:solidFill>
                  <a:srgbClr val="FFC000"/>
                </a:solidFill>
                <a:latin typeface="+mn-lt"/>
              </a:rPr>
              <a:t>GET DOWN…</a:t>
            </a:r>
          </a:p>
          <a:p>
            <a:pPr lvl="1" eaLnBrk="1" fontAlgn="auto" hangingPunct="1">
              <a:spcBef>
                <a:spcPts val="0"/>
              </a:spcBef>
              <a:spcAft>
                <a:spcPts val="0"/>
              </a:spcAft>
              <a:defRPr/>
            </a:pPr>
            <a:endParaRPr lang="en-US" sz="2400" b="1" dirty="0">
              <a:latin typeface="+mn-lt"/>
            </a:endParaRP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Isolation from the threat</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Recruit others if possible – Strength in numbers</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Close and lock doors </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Barricade</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Turn off lights</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Mute phones</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7168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2338" y="3775075"/>
            <a:ext cx="2362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1736725"/>
            <a:ext cx="23209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36F2C8F7-5558-4780-AC16-449ABFB786B3}" type="slidenum">
              <a:rPr lang="en-US" altLang="en-US" sz="1400"/>
              <a:pPr>
                <a:defRPr/>
              </a:pPr>
              <a:t>34</a:t>
            </a:fld>
            <a:endParaRPr lang="en-US" altLang="en-US" sz="1400" dirty="0"/>
          </a:p>
        </p:txBody>
      </p:sp>
      <p:pic>
        <p:nvPicPr>
          <p:cNvPr id="737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 name="TextBox 5"/>
          <p:cNvSpPr txBox="1"/>
          <p:nvPr/>
        </p:nvSpPr>
        <p:spPr>
          <a:xfrm>
            <a:off x="533400" y="1309688"/>
            <a:ext cx="5897563" cy="2862262"/>
          </a:xfrm>
          <a:prstGeom prst="rect">
            <a:avLst/>
          </a:prstGeom>
          <a:noFill/>
        </p:spPr>
        <p:txBody>
          <a:bodyPr>
            <a:spAutoFit/>
          </a:bodyPr>
          <a:lstStyle/>
          <a:p>
            <a:pPr eaLnBrk="1" fontAlgn="auto" hangingPunct="1">
              <a:spcBef>
                <a:spcPts val="0"/>
              </a:spcBef>
              <a:spcAft>
                <a:spcPts val="0"/>
              </a:spcAft>
              <a:defRPr/>
            </a:pPr>
            <a:r>
              <a:rPr lang="en-US" sz="6000" b="1" dirty="0">
                <a:solidFill>
                  <a:srgbClr val="FFC000"/>
                </a:solidFill>
                <a:latin typeface="+mn-lt"/>
              </a:rPr>
              <a:t>GET READY…</a:t>
            </a:r>
          </a:p>
          <a:p>
            <a:pPr lvl="1" eaLnBrk="1" fontAlgn="auto" hangingPunct="1">
              <a:spcBef>
                <a:spcPts val="0"/>
              </a:spcBef>
              <a:spcAft>
                <a:spcPts val="0"/>
              </a:spcAft>
              <a:defRPr/>
            </a:pPr>
            <a:endParaRPr lang="en-US" sz="2400" b="1"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Mentally prepare</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Arm yourself</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Make a plan</a:t>
            </a:r>
          </a:p>
          <a:p>
            <a:pPr marL="342900" indent="-342900" eaLnBrk="1" fontAlgn="auto" hangingPunct="1">
              <a:spcBef>
                <a:spcPts val="0"/>
              </a:spcBef>
              <a:spcAft>
                <a:spcPts val="0"/>
              </a:spcAft>
              <a:buFont typeface="Arial" panose="020B0604020202020204" pitchFamily="34" charset="0"/>
              <a:buChar char="•"/>
              <a:defRPr/>
            </a:pPr>
            <a:r>
              <a:rPr lang="en-US" sz="2400" b="1" dirty="0">
                <a:latin typeface="+mn-lt"/>
              </a:rPr>
              <a:t>Attack with swift decisiveness</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7373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7713" y="2655888"/>
            <a:ext cx="23637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4F2F472C-A966-42B6-BB35-064CE08A2179}" type="slidenum">
              <a:rPr lang="en-US" altLang="en-US" sz="1400"/>
              <a:pPr>
                <a:defRPr/>
              </a:pPr>
              <a:t>35</a:t>
            </a:fld>
            <a:endParaRPr lang="en-US" altLang="en-US" sz="1400" dirty="0"/>
          </a:p>
        </p:txBody>
      </p:sp>
      <p:pic>
        <p:nvPicPr>
          <p:cNvPr id="757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 name="TextBox 5"/>
          <p:cNvSpPr txBox="1"/>
          <p:nvPr/>
        </p:nvSpPr>
        <p:spPr>
          <a:xfrm>
            <a:off x="533400" y="1309688"/>
            <a:ext cx="5897563" cy="3230562"/>
          </a:xfrm>
          <a:prstGeom prst="rect">
            <a:avLst/>
          </a:prstGeom>
          <a:noFill/>
        </p:spPr>
        <p:txBody>
          <a:bodyPr>
            <a:spAutoFit/>
          </a:bodyPr>
          <a:lstStyle/>
          <a:p>
            <a:pPr eaLnBrk="1" fontAlgn="auto" hangingPunct="1">
              <a:spcBef>
                <a:spcPts val="0"/>
              </a:spcBef>
              <a:spcAft>
                <a:spcPts val="0"/>
              </a:spcAft>
              <a:defRPr/>
            </a:pPr>
            <a:r>
              <a:rPr lang="en-US" sz="6000" b="1" dirty="0">
                <a:solidFill>
                  <a:srgbClr val="FFC000"/>
                </a:solidFill>
                <a:latin typeface="+mn-lt"/>
              </a:rPr>
              <a:t>GET READY…</a:t>
            </a:r>
          </a:p>
          <a:p>
            <a:pPr lvl="1" eaLnBrk="1" fontAlgn="auto" hangingPunct="1">
              <a:spcBef>
                <a:spcPts val="0"/>
              </a:spcBef>
              <a:spcAft>
                <a:spcPts val="0"/>
              </a:spcAft>
              <a:defRPr/>
            </a:pPr>
            <a:endParaRPr lang="en-US" sz="2400" b="1" dirty="0">
              <a:latin typeface="+mn-lt"/>
            </a:endParaRPr>
          </a:p>
          <a:p>
            <a:pPr eaLnBrk="1" fontAlgn="auto" hangingPunct="1">
              <a:spcBef>
                <a:spcPts val="0"/>
              </a:spcBef>
              <a:spcAft>
                <a:spcPts val="0"/>
              </a:spcAft>
              <a:defRPr/>
            </a:pPr>
            <a:r>
              <a:rPr lang="en-US" sz="2400" b="1" dirty="0">
                <a:latin typeface="+mn-lt"/>
              </a:rPr>
              <a:t>Utilize the tools available to you </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Surprise </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Darkness</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Silence</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Maneuvers </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7578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7713" y="2819400"/>
            <a:ext cx="236378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5A710164-81A2-48BE-A1B7-4087E476118E}" type="slidenum">
              <a:rPr lang="en-US" altLang="en-US" sz="1400"/>
              <a:pPr>
                <a:defRPr/>
              </a:pPr>
              <a:t>36</a:t>
            </a:fld>
            <a:endParaRPr lang="en-US" altLang="en-US" sz="1400" dirty="0"/>
          </a:p>
        </p:txBody>
      </p:sp>
      <p:pic>
        <p:nvPicPr>
          <p:cNvPr id="778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6" name="TextBox 5"/>
          <p:cNvSpPr txBox="1"/>
          <p:nvPr/>
        </p:nvSpPr>
        <p:spPr>
          <a:xfrm>
            <a:off x="533400" y="1309688"/>
            <a:ext cx="5897563" cy="2492375"/>
          </a:xfrm>
          <a:prstGeom prst="rect">
            <a:avLst/>
          </a:prstGeom>
          <a:noFill/>
        </p:spPr>
        <p:txBody>
          <a:bodyPr>
            <a:spAutoFit/>
          </a:bodyPr>
          <a:lstStyle/>
          <a:p>
            <a:pPr eaLnBrk="1" fontAlgn="auto" hangingPunct="1">
              <a:spcBef>
                <a:spcPts val="0"/>
              </a:spcBef>
              <a:spcAft>
                <a:spcPts val="0"/>
              </a:spcAft>
              <a:defRPr/>
            </a:pPr>
            <a:r>
              <a:rPr lang="en-US" sz="6000" b="1" dirty="0">
                <a:solidFill>
                  <a:srgbClr val="FFC000"/>
                </a:solidFill>
                <a:latin typeface="+mn-lt"/>
              </a:rPr>
              <a:t>GET READY…</a:t>
            </a:r>
          </a:p>
          <a:p>
            <a:pPr lvl="1" eaLnBrk="1" fontAlgn="auto" hangingPunct="1">
              <a:spcBef>
                <a:spcPts val="0"/>
              </a:spcBef>
              <a:spcAft>
                <a:spcPts val="0"/>
              </a:spcAft>
              <a:defRPr/>
            </a:pPr>
            <a:endParaRPr lang="en-US" sz="2400" b="1" dirty="0">
              <a:latin typeface="+mn-lt"/>
            </a:endParaRPr>
          </a:p>
          <a:p>
            <a:pPr eaLnBrk="1" fontAlgn="auto" hangingPunct="1">
              <a:spcBef>
                <a:spcPts val="0"/>
              </a:spcBef>
              <a:spcAft>
                <a:spcPts val="0"/>
              </a:spcAft>
              <a:defRPr/>
            </a:pPr>
            <a:r>
              <a:rPr lang="en-US" sz="2400" b="1" dirty="0">
                <a:latin typeface="+mn-lt"/>
              </a:rPr>
              <a:t>Continue your attack until the threat is neutralized</a:t>
            </a:r>
          </a:p>
          <a:p>
            <a:pPr marL="800100" lvl="1" indent="-342900" eaLnBrk="1" fontAlgn="auto" hangingPunct="1">
              <a:spcBef>
                <a:spcPts val="0"/>
              </a:spcBef>
              <a:spcAft>
                <a:spcPts val="0"/>
              </a:spcAft>
              <a:buFont typeface="Arial" panose="020B0604020202020204" pitchFamily="34" charset="0"/>
              <a:buChar char="•"/>
              <a:defRPr/>
            </a:pPr>
            <a:r>
              <a:rPr lang="en-US" sz="2400" b="1" dirty="0">
                <a:latin typeface="+mn-lt"/>
              </a:rPr>
              <a:t>“Fight or Flight” </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7783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14800"/>
            <a:ext cx="44196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C0C74F30-CF28-4DD4-8106-7D7EC63EC10B}" type="slidenum">
              <a:rPr lang="en-US" altLang="en-US" sz="1400"/>
              <a:pPr>
                <a:defRPr/>
              </a:pPr>
              <a:t>37</a:t>
            </a:fld>
            <a:endParaRPr lang="en-US" altLang="en-US" sz="1400" dirty="0"/>
          </a:p>
        </p:txBody>
      </p:sp>
      <p:pic>
        <p:nvPicPr>
          <p:cNvPr id="798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Situational Awareness:</a:t>
            </a:r>
            <a:endParaRPr lang="en-US" dirty="0"/>
          </a:p>
        </p:txBody>
      </p:sp>
      <p:sp>
        <p:nvSpPr>
          <p:cNvPr id="79877" name="TextBox 5"/>
          <p:cNvSpPr txBox="1">
            <a:spLocks noChangeArrowheads="1"/>
          </p:cNvSpPr>
          <p:nvPr/>
        </p:nvSpPr>
        <p:spPr bwMode="auto">
          <a:xfrm>
            <a:off x="533400" y="1309688"/>
            <a:ext cx="7512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6000" b="1">
                <a:solidFill>
                  <a:srgbClr val="FFC000"/>
                </a:solidFill>
              </a:rPr>
              <a:t>GET READY…</a:t>
            </a:r>
          </a:p>
          <a:p>
            <a:pPr lvl="1" eaLnBrk="1" hangingPunct="1"/>
            <a:endParaRPr lang="en-US" altLang="en-US" sz="2400" b="1"/>
          </a:p>
          <a:p>
            <a:pPr lvl="1" eaLnBrk="1" hangingPunct="1"/>
            <a:r>
              <a:rPr lang="en-US" altLang="en-US" sz="2400" b="1"/>
              <a:t>The OODA Loop</a:t>
            </a:r>
          </a:p>
          <a:p>
            <a:pPr lvl="2" eaLnBrk="1" hangingPunct="1"/>
            <a:r>
              <a:rPr lang="en-US" altLang="en-US" sz="2400" b="1"/>
              <a:t>Observe, Orient, Decide and Act </a:t>
            </a:r>
          </a:p>
          <a:p>
            <a:pPr lvl="2" eaLnBrk="1" hangingPunct="1"/>
            <a:endParaRPr lang="en-US" altLang="en-US" sz="2400" b="1"/>
          </a:p>
          <a:p>
            <a:pPr lvl="2" eaLnBrk="1" hangingPunct="1"/>
            <a:r>
              <a:rPr lang="en-US" altLang="en-US" sz="2400" b="1"/>
              <a:t>Decision cycle developed by military strategist and United States Air Force Colonel John Boyd in 1961 </a:t>
            </a: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B39A1FB7-A96B-4698-9CDE-744C0179147B}" type="slidenum">
              <a:rPr lang="en-US" altLang="en-US" sz="1400"/>
              <a:pPr>
                <a:defRPr/>
              </a:pPr>
              <a:t>38</a:t>
            </a:fld>
            <a:endParaRPr lang="en-US" altLang="en-US" sz="1400" dirty="0"/>
          </a:p>
        </p:txBody>
      </p:sp>
      <p:pic>
        <p:nvPicPr>
          <p:cNvPr id="819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The ASHE Terrorist:</a:t>
            </a:r>
            <a:endParaRPr lang="en-US" dirty="0"/>
          </a:p>
        </p:txBody>
      </p:sp>
      <p:sp>
        <p:nvSpPr>
          <p:cNvPr id="81925" name="TextBox 5"/>
          <p:cNvSpPr txBox="1">
            <a:spLocks noChangeArrowheads="1"/>
          </p:cNvSpPr>
          <p:nvPr/>
        </p:nvSpPr>
        <p:spPr bwMode="auto">
          <a:xfrm>
            <a:off x="592138" y="28194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a:solidFill>
                  <a:srgbClr val="FFC000"/>
                </a:solidFill>
              </a:rPr>
              <a:t>What is a Terrorist?</a:t>
            </a: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C339EDE0-4035-4C8D-8386-64C253A834FD}" type="slidenum">
              <a:rPr lang="en-US" altLang="en-US" sz="1400"/>
              <a:pPr>
                <a:defRPr/>
              </a:pPr>
              <a:t>39</a:t>
            </a:fld>
            <a:endParaRPr lang="en-US" altLang="en-US" sz="1400" dirty="0"/>
          </a:p>
        </p:txBody>
      </p:sp>
      <p:pic>
        <p:nvPicPr>
          <p:cNvPr id="839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The ASHE Terrorist:</a:t>
            </a:r>
            <a:endParaRPr lang="en-US" dirty="0"/>
          </a:p>
        </p:txBody>
      </p:sp>
      <p:sp>
        <p:nvSpPr>
          <p:cNvPr id="83973" name="TextBox 5"/>
          <p:cNvSpPr txBox="1">
            <a:spLocks noChangeArrowheads="1"/>
          </p:cNvSpPr>
          <p:nvPr/>
        </p:nvSpPr>
        <p:spPr bwMode="auto">
          <a:xfrm>
            <a:off x="533400" y="1309688"/>
            <a:ext cx="58975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800100" indent="-34290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a:solidFill>
                  <a:srgbClr val="FFC000"/>
                </a:solidFill>
              </a:rPr>
              <a:t>The Modus Operandi of a terrorist</a:t>
            </a:r>
          </a:p>
          <a:p>
            <a:pPr lvl="1" eaLnBrk="1" hangingPunct="1">
              <a:buFont typeface="Arial" panose="020B0604020202020204" pitchFamily="34" charset="0"/>
              <a:buChar char="•"/>
            </a:pPr>
            <a:r>
              <a:rPr lang="en-US" altLang="en-US" sz="2400" b="1"/>
              <a:t>Extremists </a:t>
            </a:r>
          </a:p>
          <a:p>
            <a:pPr lvl="1" eaLnBrk="1" hangingPunct="1">
              <a:buFont typeface="Arial" panose="020B0604020202020204" pitchFamily="34" charset="0"/>
              <a:buChar char="•"/>
            </a:pPr>
            <a:r>
              <a:rPr lang="en-US" altLang="en-US" sz="2400" b="1"/>
              <a:t>Shock</a:t>
            </a:r>
          </a:p>
          <a:p>
            <a:pPr lvl="1" eaLnBrk="1" hangingPunct="1">
              <a:buFont typeface="Arial" panose="020B0604020202020204" pitchFamily="34" charset="0"/>
              <a:buChar char="•"/>
            </a:pPr>
            <a:r>
              <a:rPr lang="en-US" altLang="en-US" sz="2400" b="1"/>
              <a:t>Violent</a:t>
            </a:r>
          </a:p>
          <a:p>
            <a:pPr lvl="1" eaLnBrk="1" hangingPunct="1">
              <a:buFont typeface="Arial" panose="020B0604020202020204" pitchFamily="34" charset="0"/>
              <a:buChar char="•"/>
            </a:pPr>
            <a:r>
              <a:rPr lang="en-US" altLang="en-US" sz="2400" b="1"/>
              <a:t>Personal or political </a:t>
            </a:r>
          </a:p>
          <a:p>
            <a:pPr lvl="1" eaLnBrk="1" hangingPunct="1">
              <a:buFont typeface="Arial" panose="020B0604020202020204" pitchFamily="34" charset="0"/>
              <a:buChar char="•"/>
            </a:pPr>
            <a:r>
              <a:rPr lang="en-US" altLang="en-US" sz="2400" b="1"/>
              <a:t>Goal is to cause</a:t>
            </a:r>
            <a:br>
              <a:rPr lang="en-US" altLang="en-US" sz="2400" b="1"/>
            </a:br>
            <a:r>
              <a:rPr lang="en-US" altLang="en-US" sz="2400" b="1"/>
              <a:t>maximum havoc</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839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95525"/>
            <a:ext cx="3314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FEA80D9-4731-4B9A-901F-A327705AC10B}" type="slidenum">
              <a:rPr lang="en-US" altLang="en-US" sz="1400"/>
              <a:pPr>
                <a:defRPr/>
              </a:pPr>
              <a:t>4</a:t>
            </a:fld>
            <a:endParaRPr lang="en-US" altLang="en-US" sz="1400" dirty="0"/>
          </a:p>
        </p:txBody>
      </p:sp>
      <p:pic>
        <p:nvPicPr>
          <p:cNvPr id="1433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18347" y="596018"/>
            <a:ext cx="7512338" cy="699382"/>
          </a:xfrm>
        </p:spPr>
        <p:txBody>
          <a:bodyPr/>
          <a:lstStyle/>
          <a:p>
            <a:pPr eaLnBrk="1" fontAlgn="auto" hangingPunct="1">
              <a:spcAft>
                <a:spcPts val="0"/>
              </a:spcAft>
              <a:defRPr/>
            </a:pPr>
            <a:r>
              <a:rPr lang="en-US" altLang="en-US" b="1" dirty="0">
                <a:solidFill>
                  <a:srgbClr val="FFFF00"/>
                </a:solidFill>
              </a:rPr>
              <a:t>Program overview:</a:t>
            </a:r>
            <a:endParaRPr lang="en-US" dirty="0"/>
          </a:p>
        </p:txBody>
      </p:sp>
      <p:sp>
        <p:nvSpPr>
          <p:cNvPr id="6" name="TextBox 5"/>
          <p:cNvSpPr txBox="1"/>
          <p:nvPr/>
        </p:nvSpPr>
        <p:spPr>
          <a:xfrm>
            <a:off x="914400" y="1676400"/>
            <a:ext cx="6172200" cy="3970338"/>
          </a:xfrm>
          <a:prstGeom prst="rect">
            <a:avLst/>
          </a:prstGeom>
          <a:noFill/>
        </p:spPr>
        <p:txBody>
          <a:bodyPr>
            <a:spAutoFit/>
          </a:bodyPr>
          <a:lstStyle/>
          <a:p>
            <a:pPr eaLnBrk="1" fontAlgn="auto" hangingPunct="1">
              <a:spcBef>
                <a:spcPts val="0"/>
              </a:spcBef>
              <a:spcAft>
                <a:spcPts val="0"/>
              </a:spcAft>
              <a:defRPr/>
            </a:pPr>
            <a:r>
              <a:rPr lang="en-US" dirty="0">
                <a:latin typeface="+mn-lt"/>
              </a:rPr>
              <a:t>PROGRAM INTRODUCTION</a:t>
            </a:r>
          </a:p>
          <a:p>
            <a:pPr marL="285750" indent="-285750" eaLnBrk="1" fontAlgn="auto" hangingPunct="1">
              <a:spcBef>
                <a:spcPts val="0"/>
              </a:spcBef>
              <a:spcAft>
                <a:spcPts val="0"/>
              </a:spcAft>
              <a:buFont typeface="Arial" panose="020B0604020202020204" pitchFamily="34" charset="0"/>
              <a:buChar char="•"/>
              <a:defRPr/>
            </a:pPr>
            <a:r>
              <a:rPr lang="en-US" b="1" dirty="0">
                <a:solidFill>
                  <a:srgbClr val="FFC000"/>
                </a:solidFill>
                <a:latin typeface="+mn-lt"/>
              </a:rPr>
              <a:t>Module One: Battalion Chief Ryan Christen</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ASHE Evolution and Brief History</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ASHE Response Changes</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ASHE Preparedness Needs</a:t>
            </a:r>
          </a:p>
          <a:p>
            <a:pPr marL="285750" indent="-285750" eaLnBrk="1" fontAlgn="auto" hangingPunct="1">
              <a:spcBef>
                <a:spcPts val="0"/>
              </a:spcBef>
              <a:spcAft>
                <a:spcPts val="0"/>
              </a:spcAft>
              <a:buFont typeface="Arial" panose="020B0604020202020204" pitchFamily="34" charset="0"/>
              <a:buChar char="•"/>
              <a:defRPr/>
            </a:pPr>
            <a:r>
              <a:rPr lang="en-US" b="1" dirty="0">
                <a:solidFill>
                  <a:srgbClr val="FFC000"/>
                </a:solidFill>
                <a:latin typeface="+mn-lt"/>
              </a:rPr>
              <a:t>Module Two: Sergeant DJ Foley</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Situational Awareness</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AS360™ 3Gs Response Model</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The Terrorist</a:t>
            </a:r>
          </a:p>
          <a:p>
            <a:pPr marL="285750" indent="-285750" eaLnBrk="1" fontAlgn="auto" hangingPunct="1">
              <a:spcBef>
                <a:spcPts val="0"/>
              </a:spcBef>
              <a:spcAft>
                <a:spcPts val="0"/>
              </a:spcAft>
              <a:buFont typeface="Arial" panose="020B0604020202020204" pitchFamily="34" charset="0"/>
              <a:buChar char="•"/>
              <a:defRPr/>
            </a:pPr>
            <a:r>
              <a:rPr lang="en-US" b="1" dirty="0">
                <a:solidFill>
                  <a:srgbClr val="FFC000"/>
                </a:solidFill>
                <a:latin typeface="+mn-lt"/>
              </a:rPr>
              <a:t>Module Three: Dr. Hank Christen</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Patriot’s Day Bombing</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Health Care Facilities: Lessons Learned</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rPr>
              <a:t>Crisis Management and Decision Making</a:t>
            </a:r>
          </a:p>
          <a:p>
            <a:pPr marL="742950" lvl="1" indent="-285750" eaLnBrk="1" fontAlgn="auto" hangingPunct="1">
              <a:spcBef>
                <a:spcPts val="0"/>
              </a:spcBef>
              <a:spcAft>
                <a:spcPts val="0"/>
              </a:spcAft>
              <a:buFont typeface="Arial" panose="020B0604020202020204" pitchFamily="34" charset="0"/>
              <a:buChar char="•"/>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1434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1244600"/>
            <a:ext cx="13858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7350" y="2752725"/>
            <a:ext cx="13858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7350" y="4259263"/>
            <a:ext cx="13858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4D8391D0-F466-46EF-AA6B-D71D26A83FA8}" type="slidenum">
              <a:rPr lang="en-US" altLang="en-US" sz="1400"/>
              <a:pPr>
                <a:defRPr/>
              </a:pPr>
              <a:t>40</a:t>
            </a:fld>
            <a:endParaRPr lang="en-US" altLang="en-US" sz="1400" dirty="0"/>
          </a:p>
        </p:txBody>
      </p:sp>
      <p:pic>
        <p:nvPicPr>
          <p:cNvPr id="860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The ASHE Terrorist:</a:t>
            </a:r>
            <a:endParaRPr lang="en-US" dirty="0"/>
          </a:p>
        </p:txBody>
      </p:sp>
      <p:sp>
        <p:nvSpPr>
          <p:cNvPr id="86021" name="TextBox 5"/>
          <p:cNvSpPr txBox="1">
            <a:spLocks noChangeArrowheads="1"/>
          </p:cNvSpPr>
          <p:nvPr/>
        </p:nvSpPr>
        <p:spPr bwMode="auto">
          <a:xfrm>
            <a:off x="533400" y="1524000"/>
            <a:ext cx="518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2400" b="1"/>
              <a:t>Attacks typically ended upon confrontation with law enforcement.</a:t>
            </a:r>
            <a:br>
              <a:rPr lang="en-US" altLang="en-US" sz="2400" b="1"/>
            </a:br>
            <a:endParaRPr lang="en-US" altLang="en-US" sz="2400" b="1"/>
          </a:p>
          <a:p>
            <a:pPr eaLnBrk="1" hangingPunct="1">
              <a:buFont typeface="Arial" panose="020B0604020202020204" pitchFamily="34" charset="0"/>
              <a:buChar char="•"/>
            </a:pPr>
            <a:r>
              <a:rPr lang="en-US" altLang="en-US" sz="2400" b="1"/>
              <a:t>Most end in suicide or suicide by cop.</a:t>
            </a:r>
            <a:br>
              <a:rPr lang="en-US" altLang="en-US" sz="2400" b="1"/>
            </a:br>
            <a:endParaRPr lang="en-US" altLang="en-US" sz="2400" b="1"/>
          </a:p>
          <a:p>
            <a:pPr eaLnBrk="1" hangingPunct="1">
              <a:buFont typeface="Arial" panose="020B0604020202020204" pitchFamily="34" charset="0"/>
              <a:buChar char="•"/>
            </a:pPr>
            <a:r>
              <a:rPr lang="en-US" altLang="en-US" sz="2400" b="1"/>
              <a:t>Most active shooter situations end with 10-15 minutes</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8602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46350"/>
            <a:ext cx="27114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93957E33-4A08-42C8-8696-B770810135F3}" type="slidenum">
              <a:rPr lang="en-US" altLang="en-US" sz="1400"/>
              <a:pPr>
                <a:defRPr/>
              </a:pPr>
              <a:t>41</a:t>
            </a:fld>
            <a:endParaRPr lang="en-US" altLang="en-US" sz="1400" dirty="0"/>
          </a:p>
        </p:txBody>
      </p:sp>
      <p:pic>
        <p:nvPicPr>
          <p:cNvPr id="880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ASHE – Law Enforcement Response</a:t>
            </a:r>
            <a:endParaRPr lang="en-US" dirty="0"/>
          </a:p>
        </p:txBody>
      </p:sp>
      <p:sp>
        <p:nvSpPr>
          <p:cNvPr id="88069" name="TextBox 5"/>
          <p:cNvSpPr txBox="1">
            <a:spLocks noChangeArrowheads="1"/>
          </p:cNvSpPr>
          <p:nvPr/>
        </p:nvSpPr>
        <p:spPr bwMode="auto">
          <a:xfrm>
            <a:off x="533400" y="1309688"/>
            <a:ext cx="589756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800100" indent="-342900">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b="1">
                <a:solidFill>
                  <a:srgbClr val="FFC000"/>
                </a:solidFill>
              </a:rPr>
              <a:t>Law Enforcement Objectives:</a:t>
            </a:r>
          </a:p>
          <a:p>
            <a:pPr lvl="1" eaLnBrk="1" hangingPunct="1">
              <a:buFont typeface="Arial" panose="020B0604020202020204" pitchFamily="34" charset="0"/>
              <a:buChar char="•"/>
            </a:pPr>
            <a:r>
              <a:rPr lang="en-US" altLang="en-US" sz="2000" b="1"/>
              <a:t>Arrive</a:t>
            </a:r>
          </a:p>
          <a:p>
            <a:pPr lvl="1" eaLnBrk="1" hangingPunct="1">
              <a:buFont typeface="Arial" panose="020B0604020202020204" pitchFamily="34" charset="0"/>
              <a:buChar char="•"/>
            </a:pPr>
            <a:r>
              <a:rPr lang="en-US" altLang="en-US" sz="2000" b="1"/>
              <a:t>Rapidly gather intel if possible</a:t>
            </a:r>
          </a:p>
          <a:p>
            <a:pPr lvl="2" eaLnBrk="1" hangingPunct="1"/>
            <a:r>
              <a:rPr lang="en-US" altLang="en-US" sz="2000" b="1"/>
              <a:t>What</a:t>
            </a:r>
          </a:p>
          <a:p>
            <a:pPr lvl="2" eaLnBrk="1" hangingPunct="1"/>
            <a:r>
              <a:rPr lang="en-US" altLang="en-US" sz="2000" b="1"/>
              <a:t>Where </a:t>
            </a:r>
          </a:p>
          <a:p>
            <a:pPr lvl="2" eaLnBrk="1" hangingPunct="1"/>
            <a:r>
              <a:rPr lang="en-US" altLang="en-US" sz="2000" b="1"/>
              <a:t>Who</a:t>
            </a:r>
          </a:p>
          <a:p>
            <a:pPr lvl="2" eaLnBrk="1" hangingPunct="1"/>
            <a:r>
              <a:rPr lang="en-US" altLang="en-US" sz="2000" b="1"/>
              <a:t>Access points</a:t>
            </a:r>
          </a:p>
          <a:p>
            <a:pPr lvl="2" eaLnBrk="1" hangingPunct="1"/>
            <a:r>
              <a:rPr lang="en-US" altLang="en-US" sz="2000" b="1"/>
              <a:t>Keys</a:t>
            </a:r>
          </a:p>
          <a:p>
            <a:pPr lvl="2" eaLnBrk="1" hangingPunct="1"/>
            <a:r>
              <a:rPr lang="en-US" altLang="en-US" sz="2000" b="1"/>
              <a:t>Etc.</a:t>
            </a:r>
          </a:p>
          <a:p>
            <a:pPr lvl="1" eaLnBrk="1" hangingPunct="1">
              <a:buFont typeface="Arial" panose="020B0604020202020204" pitchFamily="34" charset="0"/>
              <a:buChar char="•"/>
            </a:pPr>
            <a:r>
              <a:rPr lang="en-US" altLang="en-US" sz="2000" b="1"/>
              <a:t>Immediately locate and neutralize the threat(s)</a:t>
            </a:r>
          </a:p>
          <a:p>
            <a:pPr lvl="1" eaLnBrk="1" hangingPunct="1">
              <a:buFont typeface="Arial" panose="020B0604020202020204" pitchFamily="34" charset="0"/>
              <a:buChar char="•"/>
            </a:pPr>
            <a:r>
              <a:rPr lang="en-US" altLang="en-US" sz="2000" b="1"/>
              <a:t>Secure the location</a:t>
            </a:r>
          </a:p>
          <a:p>
            <a:pPr lvl="1" eaLnBrk="1" hangingPunct="1">
              <a:buFont typeface="Arial" panose="020B0604020202020204" pitchFamily="34" charset="0"/>
              <a:buChar char="•"/>
            </a:pPr>
            <a:r>
              <a:rPr lang="en-US" altLang="en-US" sz="2000" b="1"/>
              <a:t>Render aid</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8807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1752600"/>
            <a:ext cx="30114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F87C8F9D-069D-4490-893B-342FD9C12578}" type="slidenum">
              <a:rPr lang="en-US" altLang="en-US" sz="1400"/>
              <a:pPr>
                <a:defRPr/>
              </a:pPr>
              <a:t>42</a:t>
            </a:fld>
            <a:endParaRPr lang="en-US" altLang="en-US" sz="1400" dirty="0"/>
          </a:p>
        </p:txBody>
      </p:sp>
      <p:pic>
        <p:nvPicPr>
          <p:cNvPr id="9011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ASHE – Law Enforcement Response</a:t>
            </a:r>
            <a:endParaRPr lang="en-US" dirty="0"/>
          </a:p>
        </p:txBody>
      </p:sp>
      <p:sp>
        <p:nvSpPr>
          <p:cNvPr id="90117" name="TextBox 5"/>
          <p:cNvSpPr txBox="1">
            <a:spLocks noChangeArrowheads="1"/>
          </p:cNvSpPr>
          <p:nvPr/>
        </p:nvSpPr>
        <p:spPr bwMode="auto">
          <a:xfrm>
            <a:off x="533400" y="1309688"/>
            <a:ext cx="5897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a:solidFill>
                  <a:srgbClr val="FFC000"/>
                </a:solidFill>
              </a:rPr>
              <a:t>Considerations</a:t>
            </a:r>
          </a:p>
          <a:p>
            <a:pPr lvl="1" eaLnBrk="1" hangingPunct="1"/>
            <a:r>
              <a:rPr lang="en-US" altLang="en-US" sz="2400" b="1"/>
              <a:t>Responders have 10-15 minutes to end the carnage.</a:t>
            </a:r>
            <a:br>
              <a:rPr lang="en-US" altLang="en-US" sz="2400" b="1"/>
            </a:br>
            <a:endParaRPr lang="en-US" altLang="en-US" sz="2400" b="1"/>
          </a:p>
          <a:p>
            <a:pPr lvl="1" eaLnBrk="1" hangingPunct="1"/>
            <a:r>
              <a:rPr lang="en-US" altLang="en-US" sz="2400" b="1"/>
              <a:t>May be the 1</a:t>
            </a:r>
            <a:r>
              <a:rPr lang="en-US" altLang="en-US" sz="2400" b="1" baseline="30000"/>
              <a:t>st</a:t>
            </a:r>
            <a:r>
              <a:rPr lang="en-US" altLang="en-US" sz="2400" b="1"/>
              <a:t> person on scene that seeks out and engages the threat.</a:t>
            </a:r>
            <a:br>
              <a:rPr lang="en-US" altLang="en-US" sz="2400" b="1"/>
            </a:br>
            <a:endParaRPr lang="en-US" altLang="en-US" sz="2400" b="1"/>
          </a:p>
          <a:p>
            <a:pPr lvl="1" eaLnBrk="1" hangingPunct="1"/>
            <a:r>
              <a:rPr lang="en-US" altLang="en-US" sz="2400" b="1"/>
              <a:t>Will pass the dead or injured </a:t>
            </a:r>
          </a:p>
        </p:txBody>
      </p:sp>
      <p:sp>
        <p:nvSpPr>
          <p:cNvPr id="9" name="Footer Placeholder 8"/>
          <p:cNvSpPr>
            <a:spLocks noGrp="1"/>
          </p:cNvSpPr>
          <p:nvPr>
            <p:ph type="ftr" sz="quarter" idx="11"/>
          </p:nvPr>
        </p:nvSpPr>
        <p:spPr/>
        <p:txBody>
          <a:bodyPr/>
          <a:lstStyle/>
          <a:p>
            <a:pPr>
              <a:defRPr/>
            </a:pPr>
            <a:r>
              <a:rPr lang="en-US"/>
              <a:t>www.ActiveShooter360.com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5E0947DF-9193-4BE7-90F9-B512D091A87E}" type="slidenum">
              <a:rPr lang="en-US" altLang="en-US" sz="1400"/>
              <a:pPr>
                <a:defRPr/>
              </a:pPr>
              <a:t>43</a:t>
            </a:fld>
            <a:endParaRPr lang="en-US" altLang="en-US" sz="1400" dirty="0"/>
          </a:p>
        </p:txBody>
      </p:sp>
      <p:pic>
        <p:nvPicPr>
          <p:cNvPr id="921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ASHE – RESPONSE Scenarios</a:t>
            </a:r>
            <a:endParaRPr lang="en-US" dirty="0"/>
          </a:p>
        </p:txBody>
      </p:sp>
      <p:sp>
        <p:nvSpPr>
          <p:cNvPr id="9" name="Footer Placeholder 8"/>
          <p:cNvSpPr>
            <a:spLocks noGrp="1"/>
          </p:cNvSpPr>
          <p:nvPr>
            <p:ph type="ftr" sz="quarter" idx="11"/>
          </p:nvPr>
        </p:nvSpPr>
        <p:spPr/>
        <p:txBody>
          <a:bodyPr/>
          <a:lstStyle/>
          <a:p>
            <a:pPr>
              <a:defRPr/>
            </a:pPr>
            <a:r>
              <a:rPr lang="en-US"/>
              <a:t>www.ActiveShooter360.com</a:t>
            </a:r>
          </a:p>
        </p:txBody>
      </p:sp>
      <p:sp>
        <p:nvSpPr>
          <p:cNvPr id="92166" name="TextBox 7"/>
          <p:cNvSpPr txBox="1">
            <a:spLocks noChangeArrowheads="1"/>
          </p:cNvSpPr>
          <p:nvPr/>
        </p:nvSpPr>
        <p:spPr bwMode="auto">
          <a:xfrm>
            <a:off x="419100" y="2590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a:solidFill>
                  <a:srgbClr val="FFC000"/>
                </a:solidFill>
              </a:rPr>
              <a:t>What would you do?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4408488"/>
            <a:ext cx="7772400" cy="1687512"/>
          </a:xfrm>
        </p:spPr>
        <p:txBody>
          <a:bodyPr>
            <a:normAutofit fontScale="90000"/>
          </a:bodyPr>
          <a:lstStyle/>
          <a:p>
            <a:pPr eaLnBrk="1" fontAlgn="auto" hangingPunct="1">
              <a:spcAft>
                <a:spcPts val="0"/>
              </a:spcAft>
              <a:defRPr/>
            </a:pPr>
            <a:r>
              <a:rPr lang="en-US" altLang="en-US" sz="3600" dirty="0">
                <a:solidFill>
                  <a:schemeClr val="tx1"/>
                </a:solidFill>
              </a:rPr>
              <a:t>Sergeant DJ </a:t>
            </a:r>
            <a:r>
              <a:rPr lang="en-US" altLang="en-US" sz="3600" dirty="0" err="1">
                <a:solidFill>
                  <a:schemeClr val="tx1"/>
                </a:solidFill>
              </a:rPr>
              <a:t>Folley</a:t>
            </a:r>
            <a:br>
              <a:rPr lang="en-US" altLang="en-US" sz="3600" dirty="0">
                <a:solidFill>
                  <a:schemeClr val="tx1"/>
                </a:solidFill>
              </a:rPr>
            </a:br>
            <a:r>
              <a:rPr lang="en-US" altLang="en-US" sz="3600" dirty="0">
                <a:solidFill>
                  <a:schemeClr val="tx1"/>
                </a:solidFill>
              </a:rPr>
              <a:t>Active shooter 360</a:t>
            </a:r>
            <a:br>
              <a:rPr lang="en-US" altLang="en-US" sz="3600" dirty="0">
                <a:solidFill>
                  <a:schemeClr val="tx1"/>
                </a:solidFill>
              </a:rPr>
            </a:br>
            <a:r>
              <a:rPr lang="en-US" altLang="en-US" sz="3600" dirty="0">
                <a:solidFill>
                  <a:schemeClr val="tx1"/>
                </a:solidFill>
              </a:rPr>
              <a:t>DFolley@activeshooter360.com</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4904C3E-9BDC-4B2B-BFEA-FA37BE3F30FF}" type="slidenum">
              <a:rPr lang="en-US" altLang="en-US" sz="1400"/>
              <a:pPr>
                <a:defRPr/>
              </a:pPr>
              <a:t>44</a:t>
            </a:fld>
            <a:endParaRPr lang="en-US" altLang="en-US" sz="1400"/>
          </a:p>
        </p:txBody>
      </p:sp>
      <p:pic>
        <p:nvPicPr>
          <p:cNvPr id="942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Module Two</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94215" name="TextBox 5"/>
          <p:cNvSpPr txBox="1">
            <a:spLocks noChangeArrowheads="1"/>
          </p:cNvSpPr>
          <p:nvPr/>
        </p:nvSpPr>
        <p:spPr bwMode="auto">
          <a:xfrm>
            <a:off x="817563" y="2362200"/>
            <a:ext cx="7513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800">
                <a:solidFill>
                  <a:srgbClr val="FFC000"/>
                </a:solidFill>
              </a:rPr>
              <a:t>Questions</a:t>
            </a:r>
            <a:br>
              <a:rPr lang="en-US" altLang="en-US" sz="4800">
                <a:solidFill>
                  <a:srgbClr val="FFC000"/>
                </a:solidFill>
              </a:rPr>
            </a:br>
            <a:r>
              <a:rPr lang="en-US" altLang="en-US" sz="4800">
                <a:solidFill>
                  <a:srgbClr val="FFC000"/>
                </a:solidFill>
              </a:rPr>
              <a:t>and Discussion</a:t>
            </a:r>
          </a:p>
        </p:txBody>
      </p:sp>
      <p:pic>
        <p:nvPicPr>
          <p:cNvPr id="942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
            <a:ext cx="367665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C516546A-4A45-49E3-A9C5-14C75FC74C03}" type="slidenum">
              <a:rPr lang="en-US" altLang="en-US" sz="1400"/>
              <a:pPr>
                <a:defRPr/>
              </a:pPr>
              <a:t>45</a:t>
            </a:fld>
            <a:endParaRPr lang="en-US" altLang="en-US" sz="1400"/>
          </a:p>
        </p:txBody>
      </p:sp>
      <p:pic>
        <p:nvPicPr>
          <p:cNvPr id="962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West Florida Hospital</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96262" name="TextBox 5"/>
          <p:cNvSpPr txBox="1">
            <a:spLocks noChangeArrowheads="1"/>
          </p:cNvSpPr>
          <p:nvPr/>
        </p:nvSpPr>
        <p:spPr bwMode="auto">
          <a:xfrm>
            <a:off x="817563" y="2773363"/>
            <a:ext cx="75136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a:solidFill>
                  <a:srgbClr val="FFC000"/>
                </a:solidFill>
              </a:rPr>
              <a:t>Module Three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1905000"/>
            <a:ext cx="7772400" cy="1687513"/>
          </a:xfrm>
        </p:spPr>
        <p:txBody>
          <a:bodyPr>
            <a:normAutofit fontScale="90000"/>
          </a:bodyPr>
          <a:lstStyle/>
          <a:p>
            <a:pPr eaLnBrk="1" fontAlgn="auto" hangingPunct="1">
              <a:spcAft>
                <a:spcPts val="0"/>
              </a:spcAft>
              <a:defRPr/>
            </a:pPr>
            <a:br>
              <a:rPr lang="en-US" altLang="en-US" sz="3600" dirty="0">
                <a:solidFill>
                  <a:schemeClr val="tx1"/>
                </a:solidFill>
              </a:rPr>
            </a:br>
            <a:br>
              <a:rPr lang="en-US" altLang="en-US" sz="3600" dirty="0">
                <a:solidFill>
                  <a:schemeClr val="tx1"/>
                </a:solidFill>
              </a:rPr>
            </a:br>
            <a:r>
              <a:rPr lang="en-US" altLang="en-US" sz="2800" dirty="0">
                <a:solidFill>
                  <a:schemeClr val="tx1"/>
                </a:solidFill>
              </a:rPr>
              <a:t>Dr. Hank Christen</a:t>
            </a:r>
            <a:br>
              <a:rPr lang="en-US" altLang="en-US" sz="2800" dirty="0">
                <a:solidFill>
                  <a:schemeClr val="tx1"/>
                </a:solidFill>
              </a:rPr>
            </a:br>
            <a:r>
              <a:rPr lang="en-US" altLang="en-US" sz="2800" dirty="0">
                <a:solidFill>
                  <a:schemeClr val="tx1"/>
                </a:solidFill>
              </a:rPr>
              <a:t>Active shooter 360</a:t>
            </a:r>
            <a:br>
              <a:rPr lang="en-US" altLang="en-US" sz="2800" dirty="0">
                <a:solidFill>
                  <a:schemeClr val="tx1"/>
                </a:solidFill>
              </a:rPr>
            </a:br>
            <a:r>
              <a:rPr lang="en-US" altLang="en-US" sz="2800" dirty="0">
                <a:solidFill>
                  <a:schemeClr val="tx1"/>
                </a:solidFill>
              </a:rPr>
              <a:t>hchristen@activeshooter360.com</a:t>
            </a:r>
            <a:endParaRPr lang="en-US" altLang="en-US" sz="3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2A8A9AA0-EB11-41BB-9B06-013D4CA59EF3}" type="slidenum">
              <a:rPr lang="en-US" altLang="en-US" sz="1400"/>
              <a:pPr>
                <a:defRPr/>
              </a:pPr>
              <a:t>46</a:t>
            </a:fld>
            <a:endParaRPr lang="en-US" altLang="en-US" sz="1400"/>
          </a:p>
        </p:txBody>
      </p:sp>
      <p:pic>
        <p:nvPicPr>
          <p:cNvPr id="983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Hospital hard-earned lessons</a:t>
            </a:r>
            <a:endParaRPr lang="en-US" altLang="en-US"/>
          </a:p>
        </p:txBody>
      </p:sp>
      <p:pic>
        <p:nvPicPr>
          <p:cNvPr id="9831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1325"/>
            <a:ext cx="1844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Box 8"/>
          <p:cNvSpPr txBox="1">
            <a:spLocks noChangeArrowheads="1"/>
          </p:cNvSpPr>
          <p:nvPr/>
        </p:nvSpPr>
        <p:spPr bwMode="auto">
          <a:xfrm>
            <a:off x="3432175" y="4003675"/>
            <a:ext cx="5054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b="1"/>
              <a:t>Doctor of Education - UWF</a:t>
            </a:r>
          </a:p>
          <a:p>
            <a:pPr eaLnBrk="1" hangingPunct="1"/>
            <a:r>
              <a:rPr lang="en-US" altLang="en-US" sz="2000" b="1"/>
              <a:t>Doctoral Specialty in Human Performance Technology</a:t>
            </a:r>
          </a:p>
          <a:p>
            <a:pPr eaLnBrk="1" hangingPunct="1"/>
            <a:r>
              <a:rPr lang="en-US" altLang="en-US" sz="2000" b="1"/>
              <a:t>Analysis Team Member - Boston Marathon Attack</a:t>
            </a:r>
          </a:p>
          <a:p>
            <a:pPr eaLnBrk="1" hangingPunct="1"/>
            <a:r>
              <a:rPr lang="en-US" altLang="en-US" sz="2000" b="1"/>
              <a:t>Former Unit Commander FL-1 DMAT</a:t>
            </a:r>
          </a:p>
          <a:p>
            <a:pPr eaLnBrk="1" hangingPunct="1"/>
            <a:r>
              <a:rPr lang="en-US" altLang="en-US" sz="2000" b="1"/>
              <a:t>Federal Disaster Team Response to WTC</a:t>
            </a:r>
          </a:p>
          <a:p>
            <a:pPr eaLnBrk="1" hangingPunct="1"/>
            <a:endParaRPr lang="en-US" altLang="en-US"/>
          </a:p>
        </p:txBody>
      </p:sp>
      <p:pic>
        <p:nvPicPr>
          <p:cNvPr id="9831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152400"/>
            <a:ext cx="36766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081463"/>
            <a:ext cx="400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4460875"/>
            <a:ext cx="3984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4802188"/>
            <a:ext cx="3984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5184775"/>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5564188"/>
            <a:ext cx="3984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5886450"/>
            <a:ext cx="3984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www.ActiveShooter360.com</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FD94194-F475-4029-9AC0-5F73387EB4ED}" type="slidenum">
              <a:rPr lang="en-US" altLang="en-US" sz="1400"/>
              <a:pPr>
                <a:defRPr/>
              </a:pPr>
              <a:t>47</a:t>
            </a:fld>
            <a:endParaRPr lang="en-US" altLang="en-US" sz="1400" dirty="0"/>
          </a:p>
        </p:txBody>
      </p:sp>
      <p:pic>
        <p:nvPicPr>
          <p:cNvPr id="4096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210015" y="781375"/>
            <a:ext cx="5897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FFC000"/>
                </a:solidFill>
              </a:rPr>
              <a:t>	</a:t>
            </a:r>
          </a:p>
        </p:txBody>
      </p:sp>
      <p:sp>
        <p:nvSpPr>
          <p:cNvPr id="7" name="Title 6"/>
          <p:cNvSpPr>
            <a:spLocks noGrp="1"/>
          </p:cNvSpPr>
          <p:nvPr>
            <p:ph type="title"/>
          </p:nvPr>
        </p:nvSpPr>
        <p:spPr>
          <a:xfrm>
            <a:off x="228600" y="528222"/>
            <a:ext cx="8305800" cy="785871"/>
          </a:xfrm>
        </p:spPr>
        <p:txBody>
          <a:bodyPr>
            <a:noAutofit/>
          </a:bodyPr>
          <a:lstStyle/>
          <a:p>
            <a:r>
              <a:rPr lang="en-US" sz="1800" b="1" dirty="0">
                <a:solidFill>
                  <a:srgbClr val="FFFF00"/>
                </a:solidFill>
              </a:rPr>
              <a:t>Mass General First Responders on Boston Marathon Bombing</a:t>
            </a:r>
            <a:br>
              <a:rPr lang="en-US" sz="1800" b="1" dirty="0">
                <a:solidFill>
                  <a:srgbClr val="FFFF00"/>
                </a:solidFill>
              </a:rPr>
            </a:br>
            <a:endParaRPr lang="en-US" sz="1800" dirty="0">
              <a:solidFill>
                <a:srgbClr val="FFFF00"/>
              </a:solidFill>
            </a:endParaRPr>
          </a:p>
        </p:txBody>
      </p:sp>
      <p:pic>
        <p:nvPicPr>
          <p:cNvPr id="4" name="Boston-Hospital-Video">
            <a:hlinkClick r:id="" action="ppaction://media"/>
          </p:cNvPr>
          <p:cNvPicPr>
            <a:picLocks noGrp="1" noRot="1" noChangeAspect="1"/>
          </p:cNvPicPr>
          <p:nvPr>
            <p:ph idx="1"/>
            <a:videoFile r:link="rId1"/>
          </p:nvPr>
        </p:nvPicPr>
        <p:blipFill>
          <a:blip r:embed="rId5"/>
          <a:stretch>
            <a:fillRect/>
          </a:stretch>
        </p:blipFill>
        <p:spPr>
          <a:xfrm>
            <a:off x="228600" y="1047475"/>
            <a:ext cx="8609012" cy="4878440"/>
          </a:xfrm>
          <a:prstGeom prst="rect">
            <a:avLst/>
          </a:prstGeom>
        </p:spPr>
      </p:pic>
    </p:spTree>
    <p:extLst>
      <p:ext uri="{BB962C8B-B14F-4D97-AF65-F5344CB8AC3E}">
        <p14:creationId xmlns:p14="http://schemas.microsoft.com/office/powerpoint/2010/main" val="3084834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a:t>www.ActiveShooter360.com</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FD94194-F475-4029-9AC0-5F73387EB4ED}" type="slidenum">
              <a:rPr lang="en-US" altLang="en-US" sz="1400"/>
              <a:pPr>
                <a:defRPr/>
              </a:pPr>
              <a:t>48</a:t>
            </a:fld>
            <a:endParaRPr lang="en-US" altLang="en-US" sz="1400" dirty="0"/>
          </a:p>
        </p:txBody>
      </p:sp>
      <p:pic>
        <p:nvPicPr>
          <p:cNvPr id="409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152400" y="332223"/>
            <a:ext cx="5897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FFC000"/>
                </a:solidFill>
              </a:rPr>
              <a:t>	</a:t>
            </a:r>
          </a:p>
        </p:txBody>
      </p:sp>
      <p:sp>
        <p:nvSpPr>
          <p:cNvPr id="7" name="Title 6"/>
          <p:cNvSpPr>
            <a:spLocks noGrp="1"/>
          </p:cNvSpPr>
          <p:nvPr>
            <p:ph type="title"/>
          </p:nvPr>
        </p:nvSpPr>
        <p:spPr>
          <a:xfrm>
            <a:off x="228600" y="315793"/>
            <a:ext cx="7512050" cy="704101"/>
          </a:xfrm>
        </p:spPr>
        <p:txBody>
          <a:bodyPr/>
          <a:lstStyle/>
          <a:p>
            <a:r>
              <a:rPr lang="en-US" b="1" dirty="0">
                <a:solidFill>
                  <a:srgbClr val="FFFF00"/>
                </a:solidFill>
              </a:rPr>
              <a:t>AS360 – Okaloosa County Training</a:t>
            </a:r>
            <a:endParaRPr lang="en-US" dirty="0"/>
          </a:p>
        </p:txBody>
      </p:sp>
      <p:sp>
        <p:nvSpPr>
          <p:cNvPr id="3" name="Content Placeholder 2"/>
          <p:cNvSpPr>
            <a:spLocks noGrp="1"/>
          </p:cNvSpPr>
          <p:nvPr>
            <p:ph idx="1"/>
          </p:nvPr>
        </p:nvSpPr>
        <p:spPr/>
        <p:txBody>
          <a:bodyPr/>
          <a:lstStyle/>
          <a:p>
            <a:pPr marL="0" indent="0">
              <a:buNone/>
            </a:pPr>
            <a:r>
              <a:rPr lang="en-US" sz="1800" b="1" dirty="0">
                <a:solidFill>
                  <a:srgbClr val="FFFF00"/>
                </a:solidFill>
              </a:rPr>
              <a:t>Mass General First Responders on Boston Marathon Bombing</a:t>
            </a:r>
            <a:br>
              <a:rPr lang="en-US" sz="1800" b="1" dirty="0">
                <a:solidFill>
                  <a:srgbClr val="FFFF00"/>
                </a:solidFill>
              </a:rPr>
            </a:br>
            <a:r>
              <a:rPr lang="en-US" sz="1800" b="1" dirty="0">
                <a:solidFill>
                  <a:srgbClr val="FFFF00"/>
                </a:solidFill>
              </a:rPr>
              <a:t>Video Link:</a:t>
            </a:r>
            <a:br>
              <a:rPr lang="en-US" sz="1800" b="1" dirty="0">
                <a:solidFill>
                  <a:srgbClr val="FFFF00"/>
                </a:solidFill>
              </a:rPr>
            </a:br>
            <a:r>
              <a:rPr lang="en-US" sz="1800" b="1" dirty="0">
                <a:solidFill>
                  <a:srgbClr val="FFFF00"/>
                </a:solidFill>
              </a:rPr>
              <a:t> </a:t>
            </a:r>
            <a:r>
              <a:rPr lang="en-US" dirty="0">
                <a:hlinkClick r:id="rId4"/>
              </a:rPr>
              <a:t>https://www.youtube.com/watch?v=csSNp3oAmZU</a:t>
            </a:r>
            <a:endParaRPr lang="en-US" dirty="0"/>
          </a:p>
          <a:p>
            <a:pPr marL="0" indent="0">
              <a:buNone/>
            </a:pPr>
            <a:endParaRPr lang="en-US" dirty="0"/>
          </a:p>
        </p:txBody>
      </p:sp>
    </p:spTree>
    <p:extLst>
      <p:ext uri="{BB962C8B-B14F-4D97-AF65-F5344CB8AC3E}">
        <p14:creationId xmlns:p14="http://schemas.microsoft.com/office/powerpoint/2010/main" val="2177770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0"/>
            <a:ext cx="7772400" cy="1524000"/>
          </a:xfrm>
          <a:solidFill>
            <a:schemeClr val="bg2"/>
          </a:solidFill>
        </p:spPr>
        <p:txBody>
          <a:bodyPr lIns="92075" tIns="46038" rIns="92075" bIns="46038">
            <a:normAutofit fontScale="90000"/>
          </a:bodyPr>
          <a:lstStyle/>
          <a:p>
            <a:pPr eaLnBrk="1" fontAlgn="auto" hangingPunct="1">
              <a:spcAft>
                <a:spcPts val="0"/>
              </a:spcAft>
              <a:defRPr/>
            </a:pPr>
            <a:br>
              <a:rPr lang="en-US" altLang="en-US" sz="3200" b="1" dirty="0"/>
            </a:br>
            <a:br>
              <a:rPr lang="en-US" altLang="en-US" sz="3200" b="1" dirty="0"/>
            </a:br>
            <a:br>
              <a:rPr lang="en-US" altLang="en-US" sz="3200" b="1" dirty="0"/>
            </a:br>
            <a:r>
              <a:rPr lang="en-US" altLang="en-US" sz="2700" b="1" dirty="0"/>
              <a:t>14:50 -</a:t>
            </a:r>
            <a:r>
              <a:rPr lang="en-US" altLang="en-US" sz="2700" dirty="0"/>
              <a:t> A powerful explosion occurs close to the finish line at Copley Square, </a:t>
            </a:r>
            <a:br>
              <a:rPr lang="en-US" altLang="en-US" sz="2700" dirty="0"/>
            </a:br>
            <a:r>
              <a:rPr lang="en-US" altLang="en-US" sz="2700" i="1" dirty="0"/>
              <a:t>673 Boylston St.</a:t>
            </a:r>
            <a:br>
              <a:rPr lang="en-US" altLang="en-US" dirty="0"/>
            </a:br>
            <a:br>
              <a:rPr lang="en-US" altLang="en-US" dirty="0"/>
            </a:br>
            <a:r>
              <a:rPr lang="en-US" altLang="en-US" b="1" dirty="0">
                <a:solidFill>
                  <a:schemeClr val="bg1"/>
                </a:solidFill>
              </a:rPr>
              <a:t> </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2EC8BD72-FB40-44B9-92C2-06D7185A845D}" type="slidenum">
              <a:rPr lang="en-US" altLang="en-US" sz="1400"/>
              <a:pPr>
                <a:defRPr/>
              </a:pPr>
              <a:t>49</a:t>
            </a:fld>
            <a:endParaRPr lang="en-US" altLang="en-US" sz="1400"/>
          </a:p>
        </p:txBody>
      </p:sp>
      <p:pic>
        <p:nvPicPr>
          <p:cNvPr id="102404" name="Picture 4" descr="C:\Users\haley\Pictures\Marathon Epic 2013\ss-130415-boston-bombing-explosion01_ss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2B1AF51-B6E4-46C9-815B-324CB18ED68A}" type="slidenum">
              <a:rPr lang="en-US" altLang="en-US" sz="1400"/>
              <a:pPr>
                <a:defRPr/>
              </a:pPr>
              <a:t>5</a:t>
            </a:fld>
            <a:endParaRPr lang="en-US" altLang="en-US" sz="1400"/>
          </a:p>
        </p:txBody>
      </p:sp>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West Florida Hospital</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16390" name="TextBox 5"/>
          <p:cNvSpPr txBox="1">
            <a:spLocks noChangeArrowheads="1"/>
          </p:cNvSpPr>
          <p:nvPr/>
        </p:nvSpPr>
        <p:spPr bwMode="auto">
          <a:xfrm>
            <a:off x="817563" y="2252663"/>
            <a:ext cx="75136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a:solidFill>
                  <a:srgbClr val="FFC000"/>
                </a:solidFill>
              </a:rPr>
              <a:t>Module One</a:t>
            </a:r>
          </a:p>
        </p:txBody>
      </p:sp>
      <p:pic>
        <p:nvPicPr>
          <p:cNvPr id="1639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3094038"/>
            <a:ext cx="24384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09600" y="496569"/>
            <a:ext cx="7772400" cy="1295400"/>
          </a:xfrm>
        </p:spPr>
        <p:txBody>
          <a:bodyPr>
            <a:normAutofit fontScale="90000"/>
          </a:bodyPr>
          <a:lstStyle/>
          <a:p>
            <a:pPr eaLnBrk="1" fontAlgn="auto" hangingPunct="1">
              <a:spcAft>
                <a:spcPts val="0"/>
              </a:spcAft>
              <a:defRPr/>
            </a:pPr>
            <a:br>
              <a:rPr lang="en-US" altLang="en-US" sz="3200" b="1" dirty="0"/>
            </a:br>
            <a:r>
              <a:rPr lang="en-US" altLang="en-US" sz="3200" b="1" dirty="0"/>
              <a:t>14:55 -</a:t>
            </a:r>
            <a:r>
              <a:rPr lang="en-US" altLang="en-US" sz="3200" dirty="0"/>
              <a:t>  Reported Explosion at the John F. Kennedy Library, 5 miles away in Dorchester</a:t>
            </a:r>
            <a:br>
              <a:rPr lang="en-US" altLang="en-US" sz="3200" dirty="0"/>
            </a:br>
            <a:endParaRPr lang="en-US" altLang="en-US" sz="3200" dirty="0"/>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BF541CA-36A9-4685-9141-B706FDF5BE74}" type="slidenum">
              <a:rPr lang="en-US" altLang="en-US" sz="1400"/>
              <a:pPr>
                <a:defRPr/>
              </a:pPr>
              <a:t>50</a:t>
            </a:fld>
            <a:endParaRPr lang="en-US" altLang="en-US" sz="1400"/>
          </a:p>
        </p:txBody>
      </p:sp>
      <p:pic>
        <p:nvPicPr>
          <p:cNvPr id="104452" name="Picture 2" descr="http://d2om8tvz4lgco4.cloudfront.net/archive/x1431007618/g12c0000000000000002a4aa6e8e01e2eed1b72e3572c5cab6345ee7f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3914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haley\Pictures\Marathon Epic 2013\pict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579438"/>
            <a:ext cx="745648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F5D961C5-A2A5-4AB3-93CB-95F6FE0A22E9}" type="slidenum">
              <a:rPr lang="en-US" altLang="en-US" sz="1400"/>
              <a:pPr>
                <a:defRPr/>
              </a:pPr>
              <a:t>51</a:t>
            </a:fld>
            <a:endParaRPr lang="en-US" altLang="en-US" sz="1400"/>
          </a:p>
        </p:txBody>
      </p:sp>
      <p:pic>
        <p:nvPicPr>
          <p:cNvPr id="1065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Users\haley\Pictures\Marathon Epic 2013\pict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206500"/>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1"/>
          <p:cNvSpPr txBox="1">
            <a:spLocks noChangeArrowheads="1"/>
          </p:cNvSpPr>
          <p:nvPr/>
        </p:nvSpPr>
        <p:spPr bwMode="auto">
          <a:xfrm>
            <a:off x="1295400" y="436563"/>
            <a:ext cx="7299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The last minutes of Mark’s life</a:t>
            </a: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52B2784-9454-4A69-AFCC-CE8125C78852}" type="slidenum">
              <a:rPr lang="en-US" altLang="en-US" sz="1400"/>
              <a:pPr>
                <a:defRPr/>
              </a:pPr>
              <a:t>52</a:t>
            </a:fld>
            <a:endParaRPr lang="en-US" altLang="en-US" sz="1400"/>
          </a:p>
        </p:txBody>
      </p:sp>
      <p:pic>
        <p:nvPicPr>
          <p:cNvPr id="1085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9113"/>
            <a:ext cx="7543800"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Oval 4"/>
          <p:cNvSpPr>
            <a:spLocks noChangeArrowheads="1"/>
          </p:cNvSpPr>
          <p:nvPr/>
        </p:nvSpPr>
        <p:spPr bwMode="auto">
          <a:xfrm>
            <a:off x="1371600" y="3505200"/>
            <a:ext cx="609600"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sz="2400">
              <a:latin typeface="Times New Roman" panose="02020603050405020304" pitchFamily="18"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32F4904B-60EE-4DE1-B168-F488B02A50E9}" type="slidenum">
              <a:rPr lang="en-US" altLang="en-US" sz="1400"/>
              <a:pPr>
                <a:defRPr/>
              </a:pPr>
              <a:t>53</a:t>
            </a:fld>
            <a:endParaRPr lang="en-US" altLang="en-US" sz="1400"/>
          </a:p>
        </p:txBody>
      </p:sp>
      <p:pic>
        <p:nvPicPr>
          <p:cNvPr id="1095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Users\haley\Pictures\Marathon Epic 2013\0000cc8a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146425"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descr="C:\Users\haley\Pictures\Marathon Epic 2013\0000ccc6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535305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Box 1"/>
          <p:cNvSpPr txBox="1">
            <a:spLocks noChangeArrowheads="1"/>
          </p:cNvSpPr>
          <p:nvPr/>
        </p:nvSpPr>
        <p:spPr bwMode="auto">
          <a:xfrm>
            <a:off x="1143000" y="274638"/>
            <a:ext cx="5788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3600">
                <a:latin typeface="Times New Roman" panose="02020603050405020304" pitchFamily="18" charset="0"/>
                <a:ea typeface="MS PGothic" panose="020B0600070205080204" pitchFamily="34" charset="-128"/>
              </a:rPr>
              <a:t>What does a law enforcement </a:t>
            </a:r>
          </a:p>
          <a:p>
            <a:pPr eaLnBrk="1" hangingPunct="1"/>
            <a:r>
              <a:rPr lang="en-US" altLang="en-US" sz="3600">
                <a:latin typeface="Times New Roman" panose="02020603050405020304" pitchFamily="18" charset="0"/>
                <a:ea typeface="MS PGothic" panose="020B0600070205080204" pitchFamily="34" charset="-128"/>
              </a:rPr>
              <a:t>Officer see here?</a:t>
            </a: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DDC69EF-6932-45FD-9C5B-7B55341D323C}" type="slidenum">
              <a:rPr lang="en-US" altLang="en-US" sz="1400"/>
              <a:pPr>
                <a:defRPr/>
              </a:pPr>
              <a:t>54</a:t>
            </a:fld>
            <a:endParaRPr lang="en-US" altLang="en-US" sz="1400"/>
          </a:p>
        </p:txBody>
      </p:sp>
      <p:pic>
        <p:nvPicPr>
          <p:cNvPr id="1105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73113"/>
            <a:ext cx="844867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E45453A3-0A51-4EA2-B98C-C464790D4CFB}" type="slidenum">
              <a:rPr lang="en-US" altLang="en-US" sz="1400"/>
              <a:pPr>
                <a:defRPr/>
              </a:pPr>
              <a:t>55</a:t>
            </a:fld>
            <a:endParaRPr lang="en-US" altLang="en-US" sz="1400"/>
          </a:p>
        </p:txBody>
      </p:sp>
      <p:pic>
        <p:nvPicPr>
          <p:cNvPr id="1116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haley\Pictures\Marathon Epic 2013\130501-richard-campbell-lu-845_photoblog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71834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
          <p:cNvSpPr>
            <a:spLocks noChangeArrowheads="1"/>
          </p:cNvSpPr>
          <p:nvPr/>
        </p:nvSpPr>
        <p:spPr bwMode="auto">
          <a:xfrm>
            <a:off x="1371600" y="4953000"/>
            <a:ext cx="171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a:latin typeface="Times New Roman" panose="02020603050405020304" pitchFamily="18" charset="0"/>
                <a:ea typeface="MS PGothic" panose="020B0600070205080204" pitchFamily="34" charset="-128"/>
              </a:rPr>
              <a:t>  Martin Richard</a:t>
            </a:r>
          </a:p>
          <a:p>
            <a:pPr eaLnBrk="1" hangingPunct="1"/>
            <a:r>
              <a:rPr lang="en-US" altLang="en-US">
                <a:latin typeface="Times New Roman" panose="02020603050405020304" pitchFamily="18" charset="0"/>
                <a:ea typeface="MS PGothic" panose="020B0600070205080204" pitchFamily="34" charset="-128"/>
              </a:rPr>
              <a:t>         8 Y/O</a:t>
            </a:r>
          </a:p>
        </p:txBody>
      </p:sp>
      <p:sp>
        <p:nvSpPr>
          <p:cNvPr id="112644" name="Rectangle 4"/>
          <p:cNvSpPr>
            <a:spLocks noChangeArrowheads="1"/>
          </p:cNvSpPr>
          <p:nvPr/>
        </p:nvSpPr>
        <p:spPr bwMode="auto">
          <a:xfrm>
            <a:off x="3657600" y="4876800"/>
            <a:ext cx="18970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a:latin typeface="Times New Roman" panose="02020603050405020304" pitchFamily="18" charset="0"/>
                <a:ea typeface="MS PGothic" panose="020B0600070205080204" pitchFamily="34" charset="-128"/>
              </a:rPr>
              <a:t> </a:t>
            </a:r>
            <a:r>
              <a:rPr lang="en-US" altLang="en-US">
                <a:latin typeface="Times New Roman" panose="02020603050405020304" pitchFamily="18" charset="0"/>
                <a:ea typeface="MS PGothic" panose="020B0600070205080204" pitchFamily="34" charset="-128"/>
              </a:rPr>
              <a:t>Krystle Campbell</a:t>
            </a:r>
          </a:p>
          <a:p>
            <a:pPr eaLnBrk="1" hangingPunct="1"/>
            <a:r>
              <a:rPr lang="en-US" altLang="en-US">
                <a:latin typeface="Times New Roman" panose="02020603050405020304" pitchFamily="18" charset="0"/>
                <a:ea typeface="MS PGothic" panose="020B0600070205080204" pitchFamily="34" charset="-128"/>
              </a:rPr>
              <a:t>         29 Y/O</a:t>
            </a:r>
          </a:p>
        </p:txBody>
      </p:sp>
      <p:sp>
        <p:nvSpPr>
          <p:cNvPr id="112645" name="Rectangle 5"/>
          <p:cNvSpPr>
            <a:spLocks noChangeArrowheads="1"/>
          </p:cNvSpPr>
          <p:nvPr/>
        </p:nvSpPr>
        <p:spPr bwMode="auto">
          <a:xfrm>
            <a:off x="6400800" y="48768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a:latin typeface="Times New Roman" panose="02020603050405020304" pitchFamily="18" charset="0"/>
                <a:ea typeface="MS PGothic" panose="020B0600070205080204" pitchFamily="34" charset="-128"/>
              </a:rPr>
              <a:t>Lingzi Lu</a:t>
            </a:r>
          </a:p>
          <a:p>
            <a:pPr eaLnBrk="1" hangingPunct="1"/>
            <a:r>
              <a:rPr lang="en-US" altLang="en-US">
                <a:latin typeface="Times New Roman" panose="02020603050405020304" pitchFamily="18" charset="0"/>
                <a:ea typeface="MS PGothic" panose="020B0600070205080204" pitchFamily="34" charset="-128"/>
              </a:rPr>
              <a:t>  23 Y/O</a:t>
            </a:r>
          </a:p>
        </p:txBody>
      </p:sp>
      <p:sp>
        <p:nvSpPr>
          <p:cNvPr id="112646" name="TextBox 1"/>
          <p:cNvSpPr txBox="1">
            <a:spLocks noChangeArrowheads="1"/>
          </p:cNvSpPr>
          <p:nvPr/>
        </p:nvSpPr>
        <p:spPr bwMode="auto">
          <a:xfrm>
            <a:off x="1066800" y="838200"/>
            <a:ext cx="7486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Patient Identification Nightmare</a:t>
            </a: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5FEBB9DD-B5F3-4492-8757-E0483EA16BFA}" type="slidenum">
              <a:rPr lang="en-US" altLang="en-US" sz="1400"/>
              <a:pPr>
                <a:defRPr/>
              </a:pPr>
              <a:t>56</a:t>
            </a:fld>
            <a:endParaRPr lang="en-US" altLang="en-US" sz="1400"/>
          </a:p>
        </p:txBody>
      </p:sp>
      <p:pic>
        <p:nvPicPr>
          <p:cNvPr id="11264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Users\haley\Pictures\Marathon Epic 2013\130501-collier-donahue-818p_photoblog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ChangeArrowheads="1"/>
          </p:cNvSpPr>
          <p:nvPr/>
        </p:nvSpPr>
        <p:spPr bwMode="auto">
          <a:xfrm>
            <a:off x="2209800" y="5867400"/>
            <a:ext cx="1798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a:latin typeface="Times New Roman" panose="02020603050405020304" pitchFamily="18" charset="0"/>
                <a:ea typeface="MS PGothic" panose="020B0600070205080204" pitchFamily="34" charset="-128"/>
              </a:rPr>
              <a:t>Sean Collier</a:t>
            </a:r>
          </a:p>
          <a:p>
            <a:pPr eaLnBrk="1" hangingPunct="1"/>
            <a:r>
              <a:rPr lang="en-US" altLang="en-US" sz="2400" b="1">
                <a:latin typeface="Times New Roman" panose="02020603050405020304" pitchFamily="18" charset="0"/>
                <a:ea typeface="MS PGothic" panose="020B0600070205080204" pitchFamily="34" charset="-128"/>
              </a:rPr>
              <a:t>     26 Y/O</a:t>
            </a:r>
            <a:endParaRPr lang="en-US" altLang="en-US" sz="2400">
              <a:latin typeface="Times New Roman" panose="02020603050405020304" pitchFamily="18" charset="0"/>
              <a:ea typeface="MS PGothic" panose="020B0600070205080204" pitchFamily="34" charset="-128"/>
            </a:endParaRPr>
          </a:p>
        </p:txBody>
      </p:sp>
      <p:sp>
        <p:nvSpPr>
          <p:cNvPr id="114692" name="Rectangle 4"/>
          <p:cNvSpPr>
            <a:spLocks noChangeArrowheads="1"/>
          </p:cNvSpPr>
          <p:nvPr/>
        </p:nvSpPr>
        <p:spPr bwMode="auto">
          <a:xfrm>
            <a:off x="4572000" y="5867400"/>
            <a:ext cx="2935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a:latin typeface="Times New Roman" panose="02020603050405020304" pitchFamily="18" charset="0"/>
                <a:ea typeface="MS PGothic" panose="020B0600070205080204" pitchFamily="34" charset="-128"/>
              </a:rPr>
              <a:t>Richard Donohue Jr.</a:t>
            </a:r>
          </a:p>
          <a:p>
            <a:pPr eaLnBrk="1" hangingPunct="1"/>
            <a:r>
              <a:rPr lang="en-US" altLang="en-US" sz="2400" b="1">
                <a:latin typeface="Times New Roman" panose="02020603050405020304" pitchFamily="18" charset="0"/>
                <a:ea typeface="MS PGothic" panose="020B0600070205080204" pitchFamily="34" charset="-128"/>
              </a:rPr>
              <a:t>          33 Y/O</a:t>
            </a:r>
            <a:endParaRPr lang="en-US" altLang="en-US" sz="2400">
              <a:latin typeface="Times New Roman" panose="02020603050405020304" pitchFamily="18" charset="0"/>
              <a:ea typeface="MS PGothic" panose="020B0600070205080204" pitchFamily="34" charset="-128"/>
            </a:endParaRPr>
          </a:p>
        </p:txBody>
      </p:sp>
      <p:sp>
        <p:nvSpPr>
          <p:cNvPr id="114693" name="TextBox 1"/>
          <p:cNvSpPr txBox="1">
            <a:spLocks noChangeArrowheads="1"/>
          </p:cNvSpPr>
          <p:nvPr/>
        </p:nvSpPr>
        <p:spPr bwMode="auto">
          <a:xfrm>
            <a:off x="762000" y="838200"/>
            <a:ext cx="7832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Donohue got lucky at Mt. Auburn</a:t>
            </a: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C7445ADF-E544-490A-8846-A68416DD19A0}" type="slidenum">
              <a:rPr lang="en-US" altLang="en-US" sz="1400"/>
              <a:pPr>
                <a:defRPr/>
              </a:pPr>
              <a:t>57</a:t>
            </a:fld>
            <a:endParaRPr lang="en-US" altLang="en-US" sz="1400"/>
          </a:p>
        </p:txBody>
      </p:sp>
      <p:pic>
        <p:nvPicPr>
          <p:cNvPr id="11469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1"/>
          <p:cNvSpPr txBox="1">
            <a:spLocks noChangeArrowheads="1"/>
          </p:cNvSpPr>
          <p:nvPr/>
        </p:nvSpPr>
        <p:spPr bwMode="auto">
          <a:xfrm>
            <a:off x="1219200" y="685800"/>
            <a:ext cx="6007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“We hit the HIPAA wall.”</a:t>
            </a: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53E43F18-6EB9-49C9-9FCC-C5376A2CF9D8}" type="slidenum">
              <a:rPr lang="en-US" altLang="en-US" sz="1400"/>
              <a:pPr>
                <a:defRPr/>
              </a:pPr>
              <a:t>58</a:t>
            </a:fld>
            <a:endParaRPr lang="en-US" altLang="en-US" sz="1400"/>
          </a:p>
        </p:txBody>
      </p:sp>
      <p:pic>
        <p:nvPicPr>
          <p:cNvPr id="116740" name="Picture 1" descr="medical-records-release-for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49400"/>
            <a:ext cx="419258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B8526CDB-F9F3-4CD4-B77F-CDBB2516570E}" type="slidenum">
              <a:rPr lang="en-US" altLang="en-US" sz="1400"/>
              <a:pPr>
                <a:defRPr/>
              </a:pPr>
              <a:t>59</a:t>
            </a:fld>
            <a:endParaRPr lang="en-US" altLang="en-US" sz="1400"/>
          </a:p>
        </p:txBody>
      </p:sp>
      <p:sp>
        <p:nvSpPr>
          <p:cNvPr id="117763" name="TextBox 2"/>
          <p:cNvSpPr txBox="1">
            <a:spLocks noChangeArrowheads="1"/>
          </p:cNvSpPr>
          <p:nvPr/>
        </p:nvSpPr>
        <p:spPr bwMode="auto">
          <a:xfrm>
            <a:off x="1066800" y="990600"/>
            <a:ext cx="6827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HICS </a:t>
            </a:r>
            <a:r>
              <a:rPr lang="en-US" altLang="en-US" sz="2800">
                <a:latin typeface="Times New Roman" panose="02020603050405020304" pitchFamily="18" charset="0"/>
                <a:ea typeface="MS PGothic" panose="020B0600070205080204" pitchFamily="34" charset="-128"/>
              </a:rPr>
              <a:t>Hospital Incident Command System</a:t>
            </a:r>
            <a:endParaRPr lang="en-US" altLang="en-US" sz="4400">
              <a:latin typeface="Times New Roman" panose="02020603050405020304" pitchFamily="18" charset="0"/>
              <a:ea typeface="MS PGothic" panose="020B0600070205080204" pitchFamily="34" charset="-128"/>
            </a:endParaRPr>
          </a:p>
        </p:txBody>
      </p:sp>
      <p:pic>
        <p:nvPicPr>
          <p:cNvPr id="117764" name="Picture 2" descr="photos__OES_RE_1308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1905000"/>
            <a:ext cx="7772400" cy="1687513"/>
          </a:xfrm>
        </p:spPr>
        <p:txBody>
          <a:bodyPr>
            <a:normAutofit fontScale="90000"/>
          </a:bodyPr>
          <a:lstStyle/>
          <a:p>
            <a:pPr eaLnBrk="1" fontAlgn="auto" hangingPunct="1">
              <a:spcAft>
                <a:spcPts val="0"/>
              </a:spcAft>
              <a:defRPr/>
            </a:pPr>
            <a:br>
              <a:rPr lang="en-US" altLang="en-US" sz="3600" dirty="0">
                <a:solidFill>
                  <a:schemeClr val="tx1"/>
                </a:solidFill>
              </a:rPr>
            </a:br>
            <a:br>
              <a:rPr lang="en-US" altLang="en-US" sz="3600" dirty="0">
                <a:solidFill>
                  <a:schemeClr val="tx1"/>
                </a:solidFill>
              </a:rPr>
            </a:br>
            <a:r>
              <a:rPr lang="en-US" altLang="en-US" sz="2800" dirty="0">
                <a:solidFill>
                  <a:schemeClr val="tx1"/>
                </a:solidFill>
              </a:rPr>
              <a:t>Battalion Chief Ryan Christen</a:t>
            </a:r>
            <a:br>
              <a:rPr lang="en-US" altLang="en-US" sz="2800" dirty="0">
                <a:solidFill>
                  <a:schemeClr val="tx1"/>
                </a:solidFill>
              </a:rPr>
            </a:br>
            <a:r>
              <a:rPr lang="en-US" altLang="en-US" sz="2800" dirty="0">
                <a:solidFill>
                  <a:schemeClr val="tx1"/>
                </a:solidFill>
              </a:rPr>
              <a:t>Active shooter 360</a:t>
            </a:r>
            <a:br>
              <a:rPr lang="en-US" altLang="en-US" sz="2800" dirty="0">
                <a:solidFill>
                  <a:schemeClr val="tx1"/>
                </a:solidFill>
              </a:rPr>
            </a:br>
            <a:r>
              <a:rPr lang="en-US" altLang="en-US" sz="2800" dirty="0">
                <a:solidFill>
                  <a:schemeClr val="tx1"/>
                </a:solidFill>
              </a:rPr>
              <a:t>Rchristen@activeshooter360.com</a:t>
            </a:r>
            <a:endParaRPr lang="en-US" altLang="en-US" sz="3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AD5427A1-2C62-471A-B921-232BB56826E1}" type="slidenum">
              <a:rPr lang="en-US" altLang="en-US" sz="1400"/>
              <a:pPr>
                <a:defRPr/>
              </a:pPr>
              <a:t>6</a:t>
            </a:fld>
            <a:endParaRPr lang="en-US" altLang="en-US" sz="1400"/>
          </a:p>
        </p:txBody>
      </p:sp>
      <p:pic>
        <p:nvPicPr>
          <p:cNvPr id="184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MODULE ONE: ASHE History and Evolution</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pic>
        <p:nvPicPr>
          <p:cNvPr id="1843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1325"/>
            <a:ext cx="1844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10"/>
          <p:cNvSpPr txBox="1">
            <a:spLocks noChangeArrowheads="1"/>
          </p:cNvSpPr>
          <p:nvPr/>
        </p:nvSpPr>
        <p:spPr bwMode="auto">
          <a:xfrm>
            <a:off x="3432175" y="4002088"/>
            <a:ext cx="50546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t>Masters in Public Administration</a:t>
            </a:r>
          </a:p>
          <a:p>
            <a:pPr eaLnBrk="1" hangingPunct="1"/>
            <a:r>
              <a:rPr lang="en-US" altLang="en-US" b="1"/>
              <a:t>Department of Homeland Security - HSEEP</a:t>
            </a:r>
          </a:p>
          <a:p>
            <a:pPr eaLnBrk="1" hangingPunct="1"/>
            <a:r>
              <a:rPr lang="en-US" altLang="en-US" b="1"/>
              <a:t>Interactive Active Shooter Simulator Developer</a:t>
            </a:r>
          </a:p>
          <a:p>
            <a:pPr eaLnBrk="1" hangingPunct="1"/>
            <a:r>
              <a:rPr lang="en-US" altLang="en-US" b="1"/>
              <a:t>Exercise Director/Chief of Planning Multiple Active Shooter Exercises</a:t>
            </a:r>
          </a:p>
          <a:p>
            <a:pPr eaLnBrk="1" hangingPunct="1"/>
            <a:r>
              <a:rPr lang="en-US" altLang="en-US" b="1"/>
              <a:t>Contributing Author: ICS for EMS - Active Shooter Response</a:t>
            </a:r>
          </a:p>
          <a:p>
            <a:pPr eaLnBrk="1" hangingPunct="1"/>
            <a:endParaRPr lang="en-US" altLang="en-US" b="1"/>
          </a:p>
        </p:txBody>
      </p:sp>
      <p:pic>
        <p:nvPicPr>
          <p:cNvPr id="1844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4675" y="152400"/>
            <a:ext cx="2955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4013200"/>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4329113"/>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4610100"/>
            <a:ext cx="400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0700" y="5113338"/>
            <a:ext cx="400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5686425"/>
            <a:ext cx="3984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172C96A3-495D-44F4-87B3-B2D382BC0221}" type="slidenum">
              <a:rPr lang="en-US" altLang="en-US" sz="1400"/>
              <a:pPr>
                <a:defRPr/>
              </a:pPr>
              <a:t>60</a:t>
            </a:fld>
            <a:endParaRPr lang="en-US" altLang="en-US" sz="1400"/>
          </a:p>
        </p:txBody>
      </p:sp>
      <p:sp>
        <p:nvSpPr>
          <p:cNvPr id="118787" name="TextBox 2"/>
          <p:cNvSpPr txBox="1">
            <a:spLocks noChangeArrowheads="1"/>
          </p:cNvSpPr>
          <p:nvPr/>
        </p:nvSpPr>
        <p:spPr bwMode="auto">
          <a:xfrm>
            <a:off x="1828800" y="609600"/>
            <a:ext cx="4908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Tourniquets are back</a:t>
            </a:r>
          </a:p>
        </p:txBody>
      </p:sp>
      <p:pic>
        <p:nvPicPr>
          <p:cNvPr id="118788" name="Picture 2" descr="C:\Users\haley\Pictures\Marathon Epic 2013\pic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E6CE79BB-5F60-441A-8908-ADD3C97D38D8}" type="slidenum">
              <a:rPr lang="en-US" altLang="en-US" sz="1400"/>
              <a:pPr>
                <a:defRPr/>
              </a:pPr>
              <a:t>61</a:t>
            </a:fld>
            <a:endParaRPr lang="en-US" altLang="en-US" sz="1400"/>
          </a:p>
        </p:txBody>
      </p:sp>
      <p:sp>
        <p:nvSpPr>
          <p:cNvPr id="119811" name="TextBox 2"/>
          <p:cNvSpPr txBox="1">
            <a:spLocks noChangeArrowheads="1"/>
          </p:cNvSpPr>
          <p:nvPr/>
        </p:nvSpPr>
        <p:spPr bwMode="auto">
          <a:xfrm>
            <a:off x="533400" y="609600"/>
            <a:ext cx="8020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3600">
                <a:latin typeface="Times New Roman" panose="02020603050405020304" pitchFamily="18" charset="0"/>
                <a:ea typeface="MS PGothic" panose="020B0600070205080204" pitchFamily="34" charset="-128"/>
              </a:rPr>
              <a:t>Unsung Heroes </a:t>
            </a:r>
            <a:r>
              <a:rPr lang="mr-IN" altLang="en-US" sz="3600">
                <a:latin typeface="Times New Roman" panose="02020603050405020304" pitchFamily="18" charset="0"/>
                <a:ea typeface="MS PGothic" panose="020B0600070205080204" pitchFamily="34" charset="-128"/>
              </a:rPr>
              <a:t>–</a:t>
            </a:r>
            <a:r>
              <a:rPr lang="en-US" altLang="en-US" sz="3600">
                <a:latin typeface="Times New Roman" panose="02020603050405020304" pitchFamily="18" charset="0"/>
                <a:ea typeface="MS PGothic" panose="020B0600070205080204" pitchFamily="34" charset="-128"/>
              </a:rPr>
              <a:t> Hospital Social Services</a:t>
            </a:r>
          </a:p>
        </p:txBody>
      </p:sp>
      <p:sp>
        <p:nvSpPr>
          <p:cNvPr id="119812" name="TextBox 3"/>
          <p:cNvSpPr txBox="1">
            <a:spLocks noChangeArrowheads="1"/>
          </p:cNvSpPr>
          <p:nvPr/>
        </p:nvSpPr>
        <p:spPr bwMode="auto">
          <a:xfrm>
            <a:off x="762000" y="1981200"/>
            <a:ext cx="4991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a:latin typeface="Times New Roman" panose="02020603050405020304" pitchFamily="18" charset="0"/>
                <a:ea typeface="MS PGothic" panose="020B0600070205080204" pitchFamily="34" charset="-128"/>
              </a:rPr>
              <a:t>Family Reunification</a:t>
            </a:r>
          </a:p>
          <a:p>
            <a:pPr eaLnBrk="1" hangingPunct="1"/>
            <a:r>
              <a:rPr lang="en-US" altLang="en-US" sz="2400">
                <a:latin typeface="Times New Roman" panose="02020603050405020304" pitchFamily="18" charset="0"/>
                <a:ea typeface="MS PGothic" panose="020B0600070205080204" pitchFamily="34" charset="-128"/>
              </a:rPr>
              <a:t>Link survivors to community services</a:t>
            </a:r>
          </a:p>
          <a:p>
            <a:pPr eaLnBrk="1" hangingPunct="1"/>
            <a:r>
              <a:rPr lang="en-US" altLang="en-US" sz="2400">
                <a:latin typeface="Times New Roman" panose="02020603050405020304" pitchFamily="18" charset="0"/>
                <a:ea typeface="MS PGothic" panose="020B0600070205080204" pitchFamily="34" charset="-128"/>
              </a:rPr>
              <a:t>Emotional support to staff and families</a:t>
            </a:r>
          </a:p>
          <a:p>
            <a:pPr eaLnBrk="1" hangingPunct="1"/>
            <a:r>
              <a:rPr lang="en-US" altLang="en-US" sz="2400">
                <a:latin typeface="Times New Roman" panose="02020603050405020304" pitchFamily="18" charset="0"/>
                <a:ea typeface="MS PGothic" panose="020B0600070205080204" pitchFamily="34" charset="-128"/>
              </a:rPr>
              <a:t>Opened their hearts and their homes</a:t>
            </a:r>
          </a:p>
        </p:txBody>
      </p:sp>
      <p:pic>
        <p:nvPicPr>
          <p:cNvPr id="1198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ED6B6E61-9495-4302-A917-FD2D59BEB8F4}" type="slidenum">
              <a:rPr lang="en-US" altLang="en-US" sz="1400"/>
              <a:pPr>
                <a:defRPr/>
              </a:pPr>
              <a:t>62</a:t>
            </a:fld>
            <a:endParaRPr lang="en-US" altLang="en-US" sz="1400"/>
          </a:p>
        </p:txBody>
      </p:sp>
      <p:sp>
        <p:nvSpPr>
          <p:cNvPr id="120835" name="TextBox 2"/>
          <p:cNvSpPr txBox="1">
            <a:spLocks noChangeArrowheads="1"/>
          </p:cNvSpPr>
          <p:nvPr/>
        </p:nvSpPr>
        <p:spPr bwMode="auto">
          <a:xfrm>
            <a:off x="914400" y="228600"/>
            <a:ext cx="7145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400">
                <a:latin typeface="Times New Roman" panose="02020603050405020304" pitchFamily="18" charset="0"/>
                <a:ea typeface="MS PGothic" panose="020B0600070205080204" pitchFamily="34" charset="-128"/>
              </a:rPr>
              <a:t>Exercise </a:t>
            </a:r>
            <a:r>
              <a:rPr lang="mr-IN" altLang="en-US" sz="4400">
                <a:latin typeface="Times New Roman" panose="02020603050405020304" pitchFamily="18" charset="0"/>
                <a:ea typeface="MS PGothic" panose="020B0600070205080204" pitchFamily="34" charset="-128"/>
              </a:rPr>
              <a:t>–</a:t>
            </a:r>
            <a:r>
              <a:rPr lang="en-US" altLang="en-US" sz="4400">
                <a:latin typeface="Times New Roman" panose="02020603050405020304" pitchFamily="18" charset="0"/>
                <a:ea typeface="MS PGothic" panose="020B0600070205080204" pitchFamily="34" charset="-128"/>
              </a:rPr>
              <a:t> Exercise </a:t>
            </a:r>
            <a:r>
              <a:rPr lang="mr-IN" altLang="en-US" sz="4400">
                <a:latin typeface="Times New Roman" panose="02020603050405020304" pitchFamily="18" charset="0"/>
                <a:ea typeface="Mangal"/>
              </a:rPr>
              <a:t>–</a:t>
            </a:r>
            <a:r>
              <a:rPr lang="en-US" altLang="en-US" sz="4400">
                <a:latin typeface="Times New Roman" panose="02020603050405020304" pitchFamily="18" charset="0"/>
                <a:ea typeface="MS PGothic" panose="020B0600070205080204" pitchFamily="34" charset="-128"/>
              </a:rPr>
              <a:t> Exercise</a:t>
            </a:r>
          </a:p>
          <a:p>
            <a:pPr algn="ctr" eaLnBrk="1" hangingPunct="1"/>
            <a:r>
              <a:rPr lang="en-US" altLang="en-US" sz="2000">
                <a:latin typeface="Times New Roman" panose="02020603050405020304" pitchFamily="18" charset="0"/>
                <a:ea typeface="MS PGothic" panose="020B0600070205080204" pitchFamily="34" charset="-128"/>
              </a:rPr>
              <a:t>Homeland Security Exercise and Evaluation Program (HSEEP)</a:t>
            </a:r>
          </a:p>
        </p:txBody>
      </p:sp>
      <p:sp>
        <p:nvSpPr>
          <p:cNvPr id="120836" name="TextBox 3"/>
          <p:cNvSpPr txBox="1">
            <a:spLocks noChangeArrowheads="1"/>
          </p:cNvSpPr>
          <p:nvPr/>
        </p:nvSpPr>
        <p:spPr bwMode="auto">
          <a:xfrm>
            <a:off x="838200" y="1447800"/>
            <a:ext cx="36957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a:latin typeface="Times New Roman" panose="02020603050405020304" pitchFamily="18" charset="0"/>
                <a:ea typeface="MS PGothic" panose="020B0600070205080204" pitchFamily="34" charset="-128"/>
              </a:rPr>
              <a:t>In story after story, hospitals</a:t>
            </a:r>
          </a:p>
          <a:p>
            <a:pPr eaLnBrk="1" hangingPunct="1"/>
            <a:r>
              <a:rPr lang="en-US" altLang="en-US" sz="2400">
                <a:latin typeface="Times New Roman" panose="02020603050405020304" pitchFamily="18" charset="0"/>
                <a:ea typeface="MS PGothic" panose="020B0600070205080204" pitchFamily="34" charset="-128"/>
              </a:rPr>
              <a:t>tout the benefits of realistic</a:t>
            </a:r>
          </a:p>
          <a:p>
            <a:pPr eaLnBrk="1" hangingPunct="1"/>
            <a:r>
              <a:rPr lang="en-US" altLang="en-US" sz="2400">
                <a:latin typeface="Times New Roman" panose="02020603050405020304" pitchFamily="18" charset="0"/>
                <a:ea typeface="MS PGothic" panose="020B0600070205080204" pitchFamily="34" charset="-128"/>
              </a:rPr>
              <a:t>exercises.</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2400">
                <a:latin typeface="Times New Roman" panose="02020603050405020304" pitchFamily="18" charset="0"/>
                <a:ea typeface="MS PGothic" panose="020B0600070205080204" pitchFamily="34" charset="-128"/>
              </a:rPr>
              <a:t>Seminars</a:t>
            </a:r>
          </a:p>
          <a:p>
            <a:pPr eaLnBrk="1" hangingPunct="1"/>
            <a:r>
              <a:rPr lang="en-US" altLang="en-US" sz="2400">
                <a:latin typeface="Times New Roman" panose="02020603050405020304" pitchFamily="18" charset="0"/>
                <a:ea typeface="MS PGothic" panose="020B0600070205080204" pitchFamily="34" charset="-128"/>
              </a:rPr>
              <a:t>Workshops</a:t>
            </a:r>
          </a:p>
          <a:p>
            <a:pPr eaLnBrk="1" hangingPunct="1"/>
            <a:r>
              <a:rPr lang="en-US" altLang="en-US" sz="2400">
                <a:latin typeface="Times New Roman" panose="02020603050405020304" pitchFamily="18" charset="0"/>
                <a:ea typeface="MS PGothic" panose="020B0600070205080204" pitchFamily="34" charset="-128"/>
              </a:rPr>
              <a:t>Drills</a:t>
            </a:r>
          </a:p>
          <a:p>
            <a:pPr eaLnBrk="1" hangingPunct="1"/>
            <a:r>
              <a:rPr lang="en-US" altLang="en-US" sz="2400">
                <a:latin typeface="Times New Roman" panose="02020603050405020304" pitchFamily="18" charset="0"/>
                <a:ea typeface="MS PGothic" panose="020B0600070205080204" pitchFamily="34" charset="-128"/>
              </a:rPr>
              <a:t>Functional exercises</a:t>
            </a:r>
          </a:p>
          <a:p>
            <a:pPr eaLnBrk="1" hangingPunct="1"/>
            <a:r>
              <a:rPr lang="en-US" altLang="en-US" sz="2400">
                <a:latin typeface="Times New Roman" panose="02020603050405020304" pitchFamily="18" charset="0"/>
                <a:ea typeface="MS PGothic" panose="020B0600070205080204" pitchFamily="34" charset="-128"/>
              </a:rPr>
              <a:t>Tabletops</a:t>
            </a:r>
          </a:p>
          <a:p>
            <a:pPr eaLnBrk="1" hangingPunct="1"/>
            <a:r>
              <a:rPr lang="en-US" altLang="en-US" sz="2400">
                <a:latin typeface="Times New Roman" panose="02020603050405020304" pitchFamily="18" charset="0"/>
                <a:ea typeface="MS PGothic" panose="020B0600070205080204" pitchFamily="34" charset="-128"/>
              </a:rPr>
              <a:t>Full scale exercises</a:t>
            </a:r>
          </a:p>
        </p:txBody>
      </p:sp>
      <p:pic>
        <p:nvPicPr>
          <p:cNvPr id="120837" name="Picture 5" descr="Exer Sig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3845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992FB8D-FC79-49DE-924C-156CB2DD7C5C}" type="slidenum">
              <a:rPr lang="en-US" altLang="en-US" sz="1400"/>
              <a:pPr>
                <a:defRPr/>
              </a:pPr>
              <a:t>63</a:t>
            </a:fld>
            <a:endParaRPr lang="en-US" altLang="en-US" sz="1400"/>
          </a:p>
        </p:txBody>
      </p:sp>
      <p:pic>
        <p:nvPicPr>
          <p:cNvPr id="121859" name="Picture 2" descr="Tablet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50307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Box 4"/>
          <p:cNvSpPr txBox="1">
            <a:spLocks noChangeArrowheads="1"/>
          </p:cNvSpPr>
          <p:nvPr/>
        </p:nvSpPr>
        <p:spPr bwMode="auto">
          <a:xfrm>
            <a:off x="1447800" y="762000"/>
            <a:ext cx="769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Decision-Making Tabletop</a:t>
            </a:r>
          </a:p>
        </p:txBody>
      </p:sp>
      <p:pic>
        <p:nvPicPr>
          <p:cNvPr id="1218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88EFEEC1-B767-429E-A098-2582F253C91C}" type="slidenum">
              <a:rPr lang="en-US" altLang="en-US" sz="1400"/>
              <a:pPr>
                <a:defRPr/>
              </a:pPr>
              <a:t>64</a:t>
            </a:fld>
            <a:endParaRPr lang="en-US" altLang="en-US" sz="1400"/>
          </a:p>
        </p:txBody>
      </p:sp>
      <p:sp>
        <p:nvSpPr>
          <p:cNvPr id="122883" name="TextBox 2"/>
          <p:cNvSpPr txBox="1">
            <a:spLocks noChangeArrowheads="1"/>
          </p:cNvSpPr>
          <p:nvPr/>
        </p:nvSpPr>
        <p:spPr bwMode="auto">
          <a:xfrm>
            <a:off x="1219200" y="381000"/>
            <a:ext cx="5513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a:latin typeface="Times New Roman" panose="02020603050405020304" pitchFamily="18" charset="0"/>
                <a:ea typeface="MS PGothic" panose="020B0600070205080204" pitchFamily="34" charset="-128"/>
              </a:rPr>
              <a:t>Hospitals admit witnesses</a:t>
            </a:r>
          </a:p>
          <a:p>
            <a:pPr eaLnBrk="1" hangingPunct="1"/>
            <a:r>
              <a:rPr lang="en-US" altLang="en-US" sz="4000">
                <a:latin typeface="Times New Roman" panose="02020603050405020304" pitchFamily="18" charset="0"/>
                <a:ea typeface="MS PGothic" panose="020B0600070205080204" pitchFamily="34" charset="-128"/>
              </a:rPr>
              <a:t>and collect evidence</a:t>
            </a:r>
          </a:p>
        </p:txBody>
      </p:sp>
      <p:pic>
        <p:nvPicPr>
          <p:cNvPr id="1228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7B4F7836-EF18-417B-AA84-30C547E8216C}" type="slidenum">
              <a:rPr lang="en-US" altLang="en-US" sz="1400"/>
              <a:pPr>
                <a:defRPr/>
              </a:pPr>
              <a:t>65</a:t>
            </a:fld>
            <a:endParaRPr lang="en-US" altLang="en-US" sz="1400"/>
          </a:p>
        </p:txBody>
      </p:sp>
      <p:sp>
        <p:nvSpPr>
          <p:cNvPr id="123907" name="TextBox 2"/>
          <p:cNvSpPr txBox="1">
            <a:spLocks noChangeArrowheads="1"/>
          </p:cNvSpPr>
          <p:nvPr/>
        </p:nvSpPr>
        <p:spPr bwMode="auto">
          <a:xfrm>
            <a:off x="304800" y="6096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a:latin typeface="Times New Roman" panose="02020603050405020304" pitchFamily="18" charset="0"/>
                <a:ea typeface="MS PGothic" panose="020B0600070205080204" pitchFamily="34" charset="-128"/>
              </a:rPr>
              <a:t>Long-term recovery for patients and staff</a:t>
            </a:r>
          </a:p>
        </p:txBody>
      </p:sp>
      <p:sp>
        <p:nvSpPr>
          <p:cNvPr id="123908" name="TextBox 3"/>
          <p:cNvSpPr txBox="1">
            <a:spLocks noChangeArrowheads="1"/>
          </p:cNvSpPr>
          <p:nvPr/>
        </p:nvSpPr>
        <p:spPr bwMode="auto">
          <a:xfrm>
            <a:off x="533400" y="2514600"/>
            <a:ext cx="3859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a:latin typeface="Times New Roman" panose="02020603050405020304" pitchFamily="18" charset="0"/>
                <a:ea typeface="MS PGothic" panose="020B0600070205080204" pitchFamily="34" charset="-128"/>
              </a:rPr>
              <a:t>Recovery/rehab may take yrs.</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2400">
                <a:latin typeface="Times New Roman" panose="02020603050405020304" pitchFamily="18" charset="0"/>
                <a:ea typeface="MS PGothic" panose="020B0600070205080204" pitchFamily="34" charset="-128"/>
              </a:rPr>
              <a:t>You may lose some staff</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2400">
                <a:latin typeface="Times New Roman" panose="02020603050405020304" pitchFamily="18" charset="0"/>
                <a:ea typeface="MS PGothic" panose="020B0600070205080204" pitchFamily="34" charset="-128"/>
              </a:rPr>
              <a:t>Don’t forget the cleaners</a:t>
            </a:r>
          </a:p>
        </p:txBody>
      </p:sp>
      <p:pic>
        <p:nvPicPr>
          <p:cNvPr id="1239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EDC38C20-C0E7-44D9-B312-C633C492B3BB}" type="slidenum">
              <a:rPr lang="en-US" altLang="en-US" sz="1400"/>
              <a:pPr>
                <a:defRPr/>
              </a:pPr>
              <a:t>66</a:t>
            </a:fld>
            <a:endParaRPr lang="en-US" altLang="en-US" sz="1400"/>
          </a:p>
        </p:txBody>
      </p:sp>
      <p:sp>
        <p:nvSpPr>
          <p:cNvPr id="124931" name="TextBox 2"/>
          <p:cNvSpPr txBox="1">
            <a:spLocks noChangeArrowheads="1"/>
          </p:cNvSpPr>
          <p:nvPr/>
        </p:nvSpPr>
        <p:spPr bwMode="auto">
          <a:xfrm>
            <a:off x="1752600" y="228600"/>
            <a:ext cx="54022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latin typeface="Times New Roman" panose="02020603050405020304" pitchFamily="18" charset="0"/>
                <a:ea typeface="MS PGothic" panose="020B0600070205080204" pitchFamily="34" charset="-128"/>
              </a:rPr>
              <a:t>Red Within Red Triage </a:t>
            </a:r>
          </a:p>
        </p:txBody>
      </p:sp>
      <p:pic>
        <p:nvPicPr>
          <p:cNvPr id="124932" name="Picture 3" descr="SALT Tri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0772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4BD704D8-B8A1-4B74-8CBA-6687ECDC123F}" type="slidenum">
              <a:rPr lang="en-US" altLang="en-US" sz="1400"/>
              <a:pPr>
                <a:defRPr/>
              </a:pPr>
              <a:t>67</a:t>
            </a:fld>
            <a:endParaRPr lang="en-US" altLang="en-US" sz="1400"/>
          </a:p>
        </p:txBody>
      </p:sp>
      <p:sp>
        <p:nvSpPr>
          <p:cNvPr id="125955" name="TextBox 2"/>
          <p:cNvSpPr txBox="1">
            <a:spLocks noChangeArrowheads="1"/>
          </p:cNvSpPr>
          <p:nvPr/>
        </p:nvSpPr>
        <p:spPr bwMode="auto">
          <a:xfrm>
            <a:off x="1219200" y="914400"/>
            <a:ext cx="6865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a:latin typeface="Times New Roman" panose="02020603050405020304" pitchFamily="18" charset="0"/>
                <a:ea typeface="MS PGothic" panose="020B0600070205080204" pitchFamily="34" charset="-128"/>
              </a:rPr>
              <a:t>Lockdown or “Restricted Entry”</a:t>
            </a:r>
          </a:p>
        </p:txBody>
      </p:sp>
      <p:pic>
        <p:nvPicPr>
          <p:cNvPr id="1259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E2DBDBD4-8201-4FE3-B970-076DFC125236}" type="slidenum">
              <a:rPr lang="en-US" altLang="en-US" sz="1400"/>
              <a:pPr>
                <a:defRPr/>
              </a:pPr>
              <a:t>68</a:t>
            </a:fld>
            <a:endParaRPr lang="en-US" altLang="en-US" sz="1400"/>
          </a:p>
        </p:txBody>
      </p:sp>
      <p:sp>
        <p:nvSpPr>
          <p:cNvPr id="126979" name="TextBox 2"/>
          <p:cNvSpPr txBox="1">
            <a:spLocks noChangeArrowheads="1"/>
          </p:cNvSpPr>
          <p:nvPr/>
        </p:nvSpPr>
        <p:spPr bwMode="auto">
          <a:xfrm>
            <a:off x="495300" y="100012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2800">
                <a:latin typeface="Times New Roman" panose="02020603050405020304" pitchFamily="18" charset="0"/>
                <a:ea typeface="MS PGothic" panose="020B0600070205080204" pitchFamily="34" charset="-128"/>
              </a:rPr>
              <a:t>Bomb scares come out of the woodwork!</a:t>
            </a:r>
          </a:p>
        </p:txBody>
      </p:sp>
      <p:pic>
        <p:nvPicPr>
          <p:cNvPr id="1269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18347" y="596018"/>
            <a:ext cx="7511473" cy="1312480"/>
          </a:xfrm>
        </p:spPr>
        <p:txBody>
          <a:bodyPr/>
          <a:lstStyle/>
          <a:p>
            <a:pPr eaLnBrk="1" fontAlgn="auto" hangingPunct="1">
              <a:spcAft>
                <a:spcPts val="0"/>
              </a:spcAft>
              <a:defRPr/>
            </a:pPr>
            <a:r>
              <a:rPr lang="en-US" altLang="en-US"/>
              <a:t>Black Swan Crisis Leadership</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BA63C38-BAD4-46D2-9B5A-3781AA7174A0}" type="slidenum">
              <a:rPr lang="en-US" altLang="en-US" sz="1400"/>
              <a:pPr>
                <a:defRPr/>
              </a:pPr>
              <a:t>69</a:t>
            </a:fld>
            <a:endParaRPr lang="en-US" altLang="en-US" sz="1400"/>
          </a:p>
        </p:txBody>
      </p:sp>
      <p:pic>
        <p:nvPicPr>
          <p:cNvPr id="128004" name="Picture 2" descr="Black Sw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33600"/>
            <a:ext cx="44196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2"/>
          <p:cNvSpPr txBox="1">
            <a:spLocks noChangeArrowheads="1"/>
          </p:cNvSpPr>
          <p:nvPr/>
        </p:nvSpPr>
        <p:spPr bwMode="auto">
          <a:xfrm>
            <a:off x="533400" y="2590800"/>
            <a:ext cx="7010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a:latin typeface="Times New Roman" panose="02020603050405020304" pitchFamily="18" charset="0"/>
                <a:ea typeface="MS PGothic" panose="020B0600070205080204" pitchFamily="34" charset="-128"/>
              </a:rPr>
              <a:t>Big Things</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2400">
                <a:latin typeface="Times New Roman" panose="02020603050405020304" pitchFamily="18" charset="0"/>
                <a:ea typeface="MS PGothic" panose="020B0600070205080204" pitchFamily="34" charset="-128"/>
              </a:rPr>
              <a:t>Bad Outcomes</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2400">
                <a:latin typeface="Times New Roman" panose="02020603050405020304" pitchFamily="18" charset="0"/>
                <a:ea typeface="MS PGothic" panose="020B0600070205080204" pitchFamily="34" charset="-128"/>
              </a:rPr>
              <a:t>Little Information</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2400">
                <a:latin typeface="Times New Roman" panose="02020603050405020304" pitchFamily="18" charset="0"/>
                <a:ea typeface="MS PGothic" panose="020B0600070205080204" pitchFamily="34" charset="-128"/>
              </a:rPr>
              <a:t> </a:t>
            </a:r>
            <a:r>
              <a:rPr lang="en-US" altLang="en-US" sz="2400" i="1">
                <a:latin typeface="Times New Roman" panose="02020603050405020304" pitchFamily="18" charset="0"/>
                <a:ea typeface="MS PGothic" panose="020B0600070205080204" pitchFamily="34" charset="-128"/>
              </a:rPr>
              <a:t>No </a:t>
            </a:r>
            <a:r>
              <a:rPr lang="en-US" altLang="en-US" sz="2400">
                <a:latin typeface="Times New Roman" panose="02020603050405020304" pitchFamily="18" charset="0"/>
                <a:ea typeface="MS PGothic" panose="020B0600070205080204" pitchFamily="34" charset="-128"/>
              </a:rPr>
              <a:t>Time</a:t>
            </a:r>
          </a:p>
          <a:p>
            <a:pPr eaLnBrk="1" hangingPunct="1"/>
            <a:endParaRPr lang="en-US" altLang="en-US" sz="2400">
              <a:latin typeface="Times New Roman" panose="02020603050405020304" pitchFamily="18" charset="0"/>
              <a:ea typeface="MS PGothic" panose="020B0600070205080204" pitchFamily="34" charset="-128"/>
            </a:endParaRPr>
          </a:p>
          <a:p>
            <a:pPr eaLnBrk="1" hangingPunct="1"/>
            <a:endParaRPr lang="en-US" altLang="en-US" sz="2400">
              <a:latin typeface="Times New Roman" panose="02020603050405020304" pitchFamily="18" charset="0"/>
              <a:ea typeface="MS PGothic" panose="020B0600070205080204" pitchFamily="34" charset="-128"/>
            </a:endParaRPr>
          </a:p>
          <a:p>
            <a:pPr eaLnBrk="1" hangingPunct="1"/>
            <a:r>
              <a:rPr lang="en-US" altLang="en-US" sz="3200">
                <a:latin typeface="Times New Roman" panose="02020603050405020304" pitchFamily="18" charset="0"/>
                <a:ea typeface="MS PGothic" panose="020B0600070205080204" pitchFamily="34" charset="-128"/>
              </a:rPr>
              <a:t>Traditional decision-making fails!</a:t>
            </a:r>
          </a:p>
        </p:txBody>
      </p:sp>
      <p:pic>
        <p:nvPicPr>
          <p:cNvPr id="1280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07BE99B4-C1BB-4224-BBD6-D323652319EE}" type="slidenum">
              <a:rPr lang="en-US" altLang="en-US" sz="1400"/>
              <a:pPr>
                <a:defRPr/>
              </a:pPr>
              <a:t>7</a:t>
            </a:fld>
            <a:endParaRPr lang="en-US" altLang="en-US" sz="1400" dirty="0"/>
          </a:p>
        </p:txBody>
      </p:sp>
      <p:pic>
        <p:nvPicPr>
          <p:cNvPr id="2048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Active shooter History:</a:t>
            </a:r>
            <a:endParaRPr lang="en-US" dirty="0"/>
          </a:p>
        </p:txBody>
      </p:sp>
      <p:sp>
        <p:nvSpPr>
          <p:cNvPr id="20485" name="TextBox 5"/>
          <p:cNvSpPr txBox="1">
            <a:spLocks noChangeArrowheads="1"/>
          </p:cNvSpPr>
          <p:nvPr/>
        </p:nvSpPr>
        <p:spPr bwMode="auto">
          <a:xfrm>
            <a:off x="544513" y="1524000"/>
            <a:ext cx="46370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C000"/>
                </a:solidFill>
              </a:rPr>
              <a:t>Columbine: A wake up call to America </a:t>
            </a:r>
          </a:p>
          <a:p>
            <a:pPr lvl="1" eaLnBrk="1" hangingPunct="1">
              <a:buFont typeface="Arial" panose="020B0604020202020204" pitchFamily="34" charset="0"/>
              <a:buChar char="•"/>
            </a:pPr>
            <a:r>
              <a:rPr lang="en-US" altLang="en-US"/>
              <a:t>April 20</a:t>
            </a:r>
            <a:r>
              <a:rPr lang="en-US" altLang="en-US" baseline="30000"/>
              <a:t>th</a:t>
            </a:r>
            <a:r>
              <a:rPr lang="en-US" altLang="en-US"/>
              <a:t>, 1999</a:t>
            </a:r>
          </a:p>
          <a:p>
            <a:pPr lvl="1" eaLnBrk="1" hangingPunct="1">
              <a:buFont typeface="Arial" panose="020B0604020202020204" pitchFamily="34" charset="0"/>
              <a:buChar char="•"/>
            </a:pPr>
            <a:r>
              <a:rPr lang="en-US" altLang="en-US"/>
              <a:t>Two assailants</a:t>
            </a:r>
          </a:p>
          <a:p>
            <a:pPr lvl="1" eaLnBrk="1" hangingPunct="1">
              <a:buFont typeface="Arial" panose="020B0604020202020204" pitchFamily="34" charset="0"/>
              <a:buChar char="•"/>
            </a:pPr>
            <a:r>
              <a:rPr lang="en-US" altLang="en-US"/>
              <a:t>13 Killed and 20 Injured</a:t>
            </a:r>
          </a:p>
          <a:p>
            <a:pPr lvl="1" eaLnBrk="1" hangingPunct="1">
              <a:buFont typeface="Arial" panose="020B0604020202020204" pitchFamily="34" charset="0"/>
              <a:buChar char="•"/>
            </a:pPr>
            <a:r>
              <a:rPr lang="en-US" altLang="en-US"/>
              <a:t>Multiple explosive devices deployed by attackers</a:t>
            </a:r>
          </a:p>
          <a:p>
            <a:pPr lvl="1" eaLnBrk="1" hangingPunct="1">
              <a:buFont typeface="Arial" panose="020B0604020202020204" pitchFamily="34" charset="0"/>
              <a:buChar char="•"/>
            </a:pPr>
            <a:r>
              <a:rPr lang="en-US" altLang="en-US"/>
              <a:t>Responders also targeted</a:t>
            </a:r>
          </a:p>
          <a:p>
            <a:pPr lvl="1" eaLnBrk="1" hangingPunct="1">
              <a:buFont typeface="Arial" panose="020B0604020202020204" pitchFamily="34" charset="0"/>
              <a:buChar char="•"/>
            </a:pPr>
            <a:r>
              <a:rPr lang="en-US" altLang="en-US"/>
              <a:t>Shooters took their own lives</a:t>
            </a:r>
          </a:p>
          <a:p>
            <a:pPr lvl="1" eaLnBrk="1" hangingPunct="1">
              <a:buFont typeface="Arial" panose="020B0604020202020204" pitchFamily="34" charset="0"/>
              <a:buChar char="•"/>
            </a:pPr>
            <a:r>
              <a:rPr lang="en-US" altLang="en-US"/>
              <a:t>SWAT teams entered the school </a:t>
            </a:r>
            <a:r>
              <a:rPr lang="en-US" altLang="en-US">
                <a:solidFill>
                  <a:srgbClr val="FF0000"/>
                </a:solidFill>
              </a:rPr>
              <a:t>47 minutes </a:t>
            </a:r>
            <a:r>
              <a:rPr lang="en-US" altLang="en-US"/>
              <a:t>after the shootings started. </a:t>
            </a:r>
          </a:p>
          <a:p>
            <a:pPr lvl="1" eaLnBrk="1" hangingPunct="1">
              <a:buFont typeface="Arial" panose="020B0604020202020204" pitchFamily="34" charset="0"/>
              <a:buChar char="•"/>
            </a:pPr>
            <a:r>
              <a:rPr lang="en-US" altLang="en-US">
                <a:solidFill>
                  <a:srgbClr val="FF0000"/>
                </a:solidFill>
              </a:rPr>
              <a:t>Five hours</a:t>
            </a:r>
            <a:r>
              <a:rPr lang="en-US" altLang="en-US"/>
              <a:t> passed before law enforcement declared the school under control. </a:t>
            </a: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2048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5775" y="1512888"/>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37909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524000"/>
          </a:xfrm>
        </p:spPr>
        <p:txBody>
          <a:bodyPr/>
          <a:lstStyle/>
          <a:p>
            <a:pPr eaLnBrk="1" fontAlgn="auto" hangingPunct="1">
              <a:spcAft>
                <a:spcPts val="0"/>
              </a:spcAft>
              <a:defRPr/>
            </a:pPr>
            <a:r>
              <a:rPr lang="en-US" altLang="en-US"/>
              <a:t>Dynamic Resilience Model</a:t>
            </a:r>
            <a:br>
              <a:rPr lang="en-US" altLang="en-US"/>
            </a:br>
            <a:r>
              <a:rPr lang="en-US" altLang="en-US" sz="2800"/>
              <a:t>See one, Do one, Be one</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52231CDD-4CED-4DBF-BE8D-094CA07140B1}" type="slidenum">
              <a:rPr lang="en-US" altLang="en-US" sz="1400"/>
              <a:pPr>
                <a:defRPr/>
              </a:pPr>
              <a:t>70</a:t>
            </a:fld>
            <a:endParaRPr lang="en-US" altLang="en-US" sz="1400"/>
          </a:p>
        </p:txBody>
      </p:sp>
      <p:pic>
        <p:nvPicPr>
          <p:cNvPr id="129028" name="Picture 4" descr="SizeUp_Fi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7988"/>
            <a:ext cx="6019800"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14375" y="3722688"/>
            <a:ext cx="7772400" cy="1687512"/>
          </a:xfrm>
        </p:spPr>
        <p:txBody>
          <a:bodyPr>
            <a:normAutofit fontScale="90000"/>
          </a:bodyPr>
          <a:lstStyle/>
          <a:p>
            <a:pPr eaLnBrk="1" fontAlgn="auto" hangingPunct="1">
              <a:spcAft>
                <a:spcPts val="0"/>
              </a:spcAft>
              <a:defRPr/>
            </a:pPr>
            <a:br>
              <a:rPr lang="en-US" altLang="en-US" sz="4400" dirty="0">
                <a:solidFill>
                  <a:schemeClr val="tx1"/>
                </a:solidFill>
              </a:rPr>
            </a:br>
            <a:br>
              <a:rPr lang="en-US" altLang="en-US" sz="4400" dirty="0">
                <a:solidFill>
                  <a:schemeClr val="tx1"/>
                </a:solidFill>
              </a:rPr>
            </a:br>
            <a:r>
              <a:rPr lang="en-US" altLang="en-US" sz="3600" dirty="0">
                <a:solidFill>
                  <a:schemeClr val="tx1"/>
                </a:solidFill>
              </a:rPr>
              <a:t>Dr. Hank Christen</a:t>
            </a:r>
            <a:br>
              <a:rPr lang="en-US" altLang="en-US" sz="3600" dirty="0">
                <a:solidFill>
                  <a:schemeClr val="tx1"/>
                </a:solidFill>
              </a:rPr>
            </a:br>
            <a:r>
              <a:rPr lang="en-US" altLang="en-US" sz="3600" dirty="0">
                <a:solidFill>
                  <a:schemeClr val="tx1"/>
                </a:solidFill>
              </a:rPr>
              <a:t>Active shooter 360</a:t>
            </a:r>
            <a:br>
              <a:rPr lang="en-US" altLang="en-US" sz="3600" dirty="0">
                <a:solidFill>
                  <a:schemeClr val="tx1"/>
                </a:solidFill>
              </a:rPr>
            </a:br>
            <a:r>
              <a:rPr lang="en-US" altLang="en-US" sz="3600" dirty="0">
                <a:solidFill>
                  <a:schemeClr val="tx1"/>
                </a:solidFill>
              </a:rPr>
              <a:t>hchristen@activeshooter360.com</a:t>
            </a: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CA9ED96E-0924-44BD-A8AC-B54F5C868F47}" type="slidenum">
              <a:rPr lang="en-US" altLang="en-US" sz="1400"/>
              <a:pPr>
                <a:defRPr/>
              </a:pPr>
              <a:t>71</a:t>
            </a:fld>
            <a:endParaRPr lang="en-US" altLang="en-US" sz="1400"/>
          </a:p>
        </p:txBody>
      </p:sp>
      <p:pic>
        <p:nvPicPr>
          <p:cNvPr id="1300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Module Three</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130055" name="TextBox 5"/>
          <p:cNvSpPr txBox="1">
            <a:spLocks noChangeArrowheads="1"/>
          </p:cNvSpPr>
          <p:nvPr/>
        </p:nvSpPr>
        <p:spPr bwMode="auto">
          <a:xfrm>
            <a:off x="817563" y="2362200"/>
            <a:ext cx="7513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800">
                <a:solidFill>
                  <a:srgbClr val="FFC000"/>
                </a:solidFill>
              </a:rPr>
              <a:t>Questions</a:t>
            </a:r>
            <a:br>
              <a:rPr lang="en-US" altLang="en-US" sz="4800">
                <a:solidFill>
                  <a:srgbClr val="FFC000"/>
                </a:solidFill>
              </a:rPr>
            </a:br>
            <a:r>
              <a:rPr lang="en-US" altLang="en-US" sz="4800">
                <a:solidFill>
                  <a:srgbClr val="FFC000"/>
                </a:solidFill>
              </a:rPr>
              <a:t>and Discussion</a:t>
            </a:r>
          </a:p>
        </p:txBody>
      </p:sp>
      <p:pic>
        <p:nvPicPr>
          <p:cNvPr id="13005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2163" y="3271838"/>
            <a:ext cx="24590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0888" y="1066800"/>
            <a:ext cx="250031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09588" y="2052638"/>
            <a:ext cx="4010025" cy="4271962"/>
          </a:xfrm>
        </p:spPr>
        <p:txBody>
          <a:bodyPr/>
          <a:lstStyle/>
          <a:p>
            <a:pPr eaLnBrk="1" fontAlgn="auto" hangingPunct="1">
              <a:spcAft>
                <a:spcPts val="0"/>
              </a:spcAft>
              <a:defRPr/>
            </a:pPr>
            <a:r>
              <a:rPr lang="en-US" altLang="en-US" sz="1600" dirty="0">
                <a:solidFill>
                  <a:schemeClr val="tx1"/>
                </a:solidFill>
              </a:rPr>
              <a:t>Kenneth Worley</a:t>
            </a:r>
            <a:br>
              <a:rPr lang="en-US" altLang="en-US" sz="1600" dirty="0">
                <a:solidFill>
                  <a:schemeClr val="tx1"/>
                </a:solidFill>
              </a:rPr>
            </a:br>
            <a:r>
              <a:rPr lang="en-US" altLang="en-US" sz="1600" dirty="0">
                <a:solidFill>
                  <a:schemeClr val="tx1"/>
                </a:solidFill>
              </a:rPr>
              <a:t>CEO / OWNER</a:t>
            </a:r>
            <a:br>
              <a:rPr lang="en-US" altLang="en-US" sz="1600" dirty="0">
                <a:solidFill>
                  <a:schemeClr val="tx1"/>
                </a:solidFill>
              </a:rPr>
            </a:br>
            <a:r>
              <a:rPr lang="en-US" altLang="en-US" sz="1600" dirty="0">
                <a:solidFill>
                  <a:schemeClr val="tx1"/>
                </a:solidFill>
              </a:rPr>
              <a:t>Active shooter 360</a:t>
            </a:r>
            <a:br>
              <a:rPr lang="en-US" altLang="en-US" sz="1600" dirty="0">
                <a:solidFill>
                  <a:schemeClr val="tx1"/>
                </a:solidFill>
              </a:rPr>
            </a:br>
            <a:r>
              <a:rPr lang="en-US" altLang="en-US" sz="1600" dirty="0">
                <a:solidFill>
                  <a:schemeClr val="tx1"/>
                </a:solidFill>
                <a:hlinkClick r:id="rId3"/>
              </a:rPr>
              <a:t>KWORLEY@activeshooter360.com</a:t>
            </a:r>
            <a:br>
              <a:rPr lang="en-US" altLang="en-US" sz="1600" dirty="0">
                <a:solidFill>
                  <a:schemeClr val="tx1"/>
                </a:solidFill>
              </a:rPr>
            </a:br>
            <a:br>
              <a:rPr lang="en-US" altLang="en-US" sz="1600" dirty="0">
                <a:solidFill>
                  <a:schemeClr val="tx1"/>
                </a:solidFill>
              </a:rPr>
            </a:br>
            <a:br>
              <a:rPr lang="en-US" altLang="en-US" sz="1600" dirty="0">
                <a:solidFill>
                  <a:schemeClr val="tx1"/>
                </a:solidFill>
              </a:rPr>
            </a:br>
            <a:r>
              <a:rPr lang="en-US" altLang="en-US" sz="1600" dirty="0">
                <a:solidFill>
                  <a:schemeClr val="tx1"/>
                </a:solidFill>
              </a:rPr>
              <a:t>Battalion Chief Ryan Christen</a:t>
            </a:r>
            <a:br>
              <a:rPr lang="en-US" altLang="en-US" sz="1600" dirty="0">
                <a:solidFill>
                  <a:schemeClr val="tx1"/>
                </a:solidFill>
              </a:rPr>
            </a:br>
            <a:r>
              <a:rPr lang="en-US" altLang="en-US" sz="1600" dirty="0">
                <a:solidFill>
                  <a:schemeClr val="tx1"/>
                </a:solidFill>
              </a:rPr>
              <a:t>Chief Operations Officer</a:t>
            </a:r>
            <a:br>
              <a:rPr lang="en-US" altLang="en-US" sz="1600" dirty="0">
                <a:solidFill>
                  <a:schemeClr val="tx1"/>
                </a:solidFill>
              </a:rPr>
            </a:br>
            <a:r>
              <a:rPr lang="en-US" altLang="en-US" sz="1600" dirty="0">
                <a:solidFill>
                  <a:schemeClr val="tx1"/>
                </a:solidFill>
              </a:rPr>
              <a:t>Active shooter 360</a:t>
            </a:r>
            <a:br>
              <a:rPr lang="en-US" altLang="en-US" sz="1600" dirty="0">
                <a:solidFill>
                  <a:schemeClr val="tx1"/>
                </a:solidFill>
              </a:rPr>
            </a:br>
            <a:r>
              <a:rPr lang="en-US" altLang="en-US" sz="1600" dirty="0">
                <a:solidFill>
                  <a:schemeClr val="tx1"/>
                </a:solidFill>
                <a:hlinkClick r:id="rId4"/>
              </a:rPr>
              <a:t>Rchristen@activeshooter360.com</a:t>
            </a:r>
            <a:br>
              <a:rPr lang="en-US" altLang="en-US" sz="1600" dirty="0">
                <a:solidFill>
                  <a:schemeClr val="tx1"/>
                </a:solidFill>
              </a:rPr>
            </a:br>
            <a:br>
              <a:rPr lang="en-US" altLang="en-US" sz="1600" dirty="0">
                <a:solidFill>
                  <a:schemeClr val="tx1"/>
                </a:solidFill>
              </a:rPr>
            </a:br>
            <a:br>
              <a:rPr lang="en-US" altLang="en-US" sz="1600" dirty="0">
                <a:solidFill>
                  <a:schemeClr val="tx1"/>
                </a:solidFill>
              </a:rPr>
            </a:br>
            <a:endParaRPr lang="en-US" altLang="en-US" sz="1600" dirty="0">
              <a:solidFill>
                <a:schemeClr val="tx1"/>
              </a:solidFill>
            </a:endParaRPr>
          </a:p>
        </p:txBody>
      </p:sp>
      <p:sp>
        <p:nvSpPr>
          <p:cNvPr id="2" name="Slide Number Placeholder 1"/>
          <p:cNvSpPr>
            <a:spLocks noGrp="1"/>
          </p:cNvSpPr>
          <p:nvPr>
            <p:ph type="sldNum" sz="quarter" idx="12"/>
          </p:nvPr>
        </p:nvSpPr>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29561224-4A20-4F49-B623-98D844982B0B}" type="slidenum">
              <a:rPr lang="en-US" altLang="en-US" sz="1400"/>
              <a:pPr>
                <a:defRPr/>
              </a:pPr>
              <a:t>72</a:t>
            </a:fld>
            <a:endParaRPr lang="en-US" altLang="en-US" sz="1400"/>
          </a:p>
        </p:txBody>
      </p:sp>
      <p:pic>
        <p:nvPicPr>
          <p:cNvPr id="13210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
            <a:ext cx="3657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3"/>
          <p:cNvSpPr txBox="1">
            <a:spLocks noChangeArrowheads="1"/>
          </p:cNvSpPr>
          <p:nvPr/>
        </p:nvSpPr>
        <p:spPr bwMode="auto">
          <a:xfrm>
            <a:off x="714375" y="1219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a:solidFill>
                  <a:srgbClr val="FFFF00"/>
                </a:solidFill>
              </a:rPr>
              <a:t>Active Shooter and Hostile Events (ASHE)</a:t>
            </a:r>
            <a:br>
              <a:rPr lang="en-US" altLang="en-US" b="1">
                <a:solidFill>
                  <a:srgbClr val="FFFF00"/>
                </a:solidFill>
              </a:rPr>
            </a:br>
            <a:r>
              <a:rPr lang="en-US" altLang="en-US" b="1">
                <a:solidFill>
                  <a:srgbClr val="FFFF00"/>
                </a:solidFill>
              </a:rPr>
              <a:t>West Florida Hospital Training </a:t>
            </a:r>
            <a:endParaRPr lang="en-US" altLang="en-US"/>
          </a:p>
        </p:txBody>
      </p:sp>
      <p:sp>
        <p:nvSpPr>
          <p:cNvPr id="5" name="Footer Placeholder 4"/>
          <p:cNvSpPr>
            <a:spLocks noGrp="1"/>
          </p:cNvSpPr>
          <p:nvPr>
            <p:ph type="ftr" sz="quarter" idx="11"/>
          </p:nvPr>
        </p:nvSpPr>
        <p:spPr/>
        <p:txBody>
          <a:bodyPr/>
          <a:lstStyle/>
          <a:p>
            <a:pPr>
              <a:defRPr/>
            </a:pPr>
            <a:r>
              <a:rPr lang="en-US"/>
              <a:t>www.ActiveShooter360.com</a:t>
            </a:r>
          </a:p>
        </p:txBody>
      </p:sp>
      <p:sp>
        <p:nvSpPr>
          <p:cNvPr id="9" name="Title 1"/>
          <p:cNvSpPr txBox="1">
            <a:spLocks/>
          </p:cNvSpPr>
          <p:nvPr/>
        </p:nvSpPr>
        <p:spPr>
          <a:xfrm>
            <a:off x="4600575" y="1752600"/>
            <a:ext cx="4010025" cy="4191000"/>
          </a:xfrm>
          <a:prstGeom prst="rect">
            <a:avLst/>
          </a:prstGeom>
        </p:spPr>
        <p:txBody>
          <a:bodyPr anchor="ctr">
            <a:normAutofit/>
          </a:bodyPr>
          <a:lstStyle>
            <a:lvl1pPr algn="l" defTabSz="457200" rtl="0" eaLnBrk="1" latinLnBrk="0" hangingPunct="1">
              <a:spcBef>
                <a:spcPct val="0"/>
              </a:spcBef>
              <a:buNone/>
              <a:defRPr sz="26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altLang="en-US" sz="1600" dirty="0">
                <a:solidFill>
                  <a:schemeClr val="tx1"/>
                </a:solidFill>
              </a:rPr>
              <a:t>Sergeant DJ </a:t>
            </a:r>
            <a:r>
              <a:rPr lang="en-US" altLang="en-US" sz="1600" dirty="0" err="1">
                <a:solidFill>
                  <a:schemeClr val="tx1"/>
                </a:solidFill>
              </a:rPr>
              <a:t>Folley</a:t>
            </a:r>
            <a:br>
              <a:rPr lang="en-US" altLang="en-US" sz="1600" dirty="0">
                <a:solidFill>
                  <a:schemeClr val="tx1"/>
                </a:solidFill>
              </a:rPr>
            </a:br>
            <a:r>
              <a:rPr lang="en-US" altLang="en-US" sz="1600" dirty="0">
                <a:solidFill>
                  <a:schemeClr val="tx1"/>
                </a:solidFill>
              </a:rPr>
              <a:t>Curriculum Development / </a:t>
            </a:r>
            <a:br>
              <a:rPr lang="en-US" altLang="en-US" sz="1600" dirty="0">
                <a:solidFill>
                  <a:schemeClr val="tx1"/>
                </a:solidFill>
              </a:rPr>
            </a:br>
            <a:r>
              <a:rPr lang="en-US" altLang="en-US" sz="1600" dirty="0">
                <a:solidFill>
                  <a:schemeClr val="tx1"/>
                </a:solidFill>
              </a:rPr>
              <a:t>Special Technical Advisor</a:t>
            </a:r>
            <a:br>
              <a:rPr lang="en-US" altLang="en-US" sz="1600" dirty="0">
                <a:solidFill>
                  <a:schemeClr val="tx1"/>
                </a:solidFill>
              </a:rPr>
            </a:br>
            <a:r>
              <a:rPr lang="en-US" altLang="en-US" sz="1600" dirty="0">
                <a:solidFill>
                  <a:schemeClr val="tx1"/>
                </a:solidFill>
              </a:rPr>
              <a:t>Active shooter 360</a:t>
            </a:r>
            <a:br>
              <a:rPr lang="en-US" altLang="en-US" sz="1600" dirty="0">
                <a:solidFill>
                  <a:schemeClr val="tx1"/>
                </a:solidFill>
              </a:rPr>
            </a:br>
            <a:r>
              <a:rPr lang="en-US" altLang="en-US" sz="1600" dirty="0">
                <a:solidFill>
                  <a:schemeClr val="tx1"/>
                </a:solidFill>
                <a:hlinkClick r:id="rId6"/>
              </a:rPr>
              <a:t>DFolley@activeshooter360.com</a:t>
            </a:r>
            <a:br>
              <a:rPr lang="en-US" altLang="en-US" sz="1600" dirty="0">
                <a:solidFill>
                  <a:schemeClr val="tx1"/>
                </a:solidFill>
              </a:rPr>
            </a:br>
            <a:br>
              <a:rPr lang="en-US" altLang="en-US" sz="1600" dirty="0">
                <a:solidFill>
                  <a:schemeClr val="tx1"/>
                </a:solidFill>
              </a:rPr>
            </a:br>
            <a:br>
              <a:rPr lang="en-US" altLang="en-US" sz="1600" dirty="0">
                <a:solidFill>
                  <a:schemeClr val="tx1"/>
                </a:solidFill>
              </a:rPr>
            </a:br>
            <a:r>
              <a:rPr lang="en-US" altLang="en-US" sz="1600" dirty="0">
                <a:solidFill>
                  <a:schemeClr val="tx1"/>
                </a:solidFill>
              </a:rPr>
              <a:t>Dr. Hank Christen</a:t>
            </a:r>
            <a:br>
              <a:rPr lang="en-US" altLang="en-US" sz="1600" dirty="0">
                <a:solidFill>
                  <a:schemeClr val="tx1"/>
                </a:solidFill>
              </a:rPr>
            </a:br>
            <a:r>
              <a:rPr lang="en-US" altLang="en-US" sz="1600" dirty="0">
                <a:solidFill>
                  <a:schemeClr val="tx1"/>
                </a:solidFill>
              </a:rPr>
              <a:t>Human Performance Technology</a:t>
            </a:r>
            <a:br>
              <a:rPr lang="en-US" altLang="en-US" sz="1600" dirty="0">
                <a:solidFill>
                  <a:schemeClr val="tx1"/>
                </a:solidFill>
              </a:rPr>
            </a:br>
            <a:r>
              <a:rPr lang="en-US" altLang="en-US" sz="1600" dirty="0">
                <a:solidFill>
                  <a:schemeClr val="tx1"/>
                </a:solidFill>
              </a:rPr>
              <a:t>Active shooter 360</a:t>
            </a:r>
            <a:br>
              <a:rPr lang="en-US" altLang="en-US" sz="1600" dirty="0">
                <a:solidFill>
                  <a:schemeClr val="tx1"/>
                </a:solidFill>
              </a:rPr>
            </a:br>
            <a:r>
              <a:rPr lang="en-US" altLang="en-US" sz="1600" dirty="0">
                <a:solidFill>
                  <a:schemeClr val="tx1"/>
                </a:solidFill>
                <a:hlinkClick r:id="rId7"/>
              </a:rPr>
              <a:t>hchristen@activeshooter360.com</a:t>
            </a:r>
            <a:br>
              <a:rPr lang="en-US" altLang="en-US" sz="1600" dirty="0">
                <a:solidFill>
                  <a:schemeClr val="tx1"/>
                </a:solidFill>
              </a:rPr>
            </a:br>
            <a:endParaRPr lang="en-US" altLang="en-US" sz="1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12A39876-0A5B-4C6F-A525-2D5A40809896}" type="slidenum">
              <a:rPr lang="en-US" altLang="en-US" sz="1400"/>
              <a:pPr>
                <a:defRPr/>
              </a:pPr>
              <a:t>8</a:t>
            </a:fld>
            <a:endParaRPr lang="en-US" altLang="en-US" sz="1400" dirty="0"/>
          </a:p>
        </p:txBody>
      </p:sp>
      <p:pic>
        <p:nvPicPr>
          <p:cNvPr id="225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Active shooter History:</a:t>
            </a:r>
            <a:endParaRPr lang="en-US" dirty="0"/>
          </a:p>
        </p:txBody>
      </p:sp>
      <p:sp>
        <p:nvSpPr>
          <p:cNvPr id="6" name="TextBox 5"/>
          <p:cNvSpPr txBox="1"/>
          <p:nvPr/>
        </p:nvSpPr>
        <p:spPr>
          <a:xfrm>
            <a:off x="533400" y="1189038"/>
            <a:ext cx="5094288" cy="4616450"/>
          </a:xfrm>
          <a:prstGeom prst="rect">
            <a:avLst/>
          </a:prstGeom>
          <a:noFill/>
        </p:spPr>
        <p:txBody>
          <a:bodyPr>
            <a:spAutoFit/>
          </a:bodyPr>
          <a:lstStyle/>
          <a:p>
            <a:pPr eaLnBrk="1" fontAlgn="auto" hangingPunct="1">
              <a:spcBef>
                <a:spcPts val="0"/>
              </a:spcBef>
              <a:spcAft>
                <a:spcPts val="0"/>
              </a:spcAft>
              <a:defRPr/>
            </a:pPr>
            <a:r>
              <a:rPr lang="en-US" b="1" dirty="0">
                <a:solidFill>
                  <a:srgbClr val="FFC000"/>
                </a:solidFill>
                <a:latin typeface="+mn-lt"/>
              </a:rPr>
              <a:t>Columbine: Critical lessons learned</a:t>
            </a:r>
            <a:br>
              <a:rPr lang="en-US" b="1" dirty="0">
                <a:solidFill>
                  <a:srgbClr val="FFC000"/>
                </a:solidFill>
                <a:latin typeface="+mn-lt"/>
              </a:rPr>
            </a:br>
            <a:endParaRPr lang="en-US" b="1" dirty="0">
              <a:solidFill>
                <a:srgbClr val="FFC000"/>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b="1" dirty="0">
                <a:latin typeface="+mn-lt"/>
              </a:rPr>
              <a:t>Motivations were not the motives of “traditional” criminals. </a:t>
            </a:r>
            <a:br>
              <a:rPr lang="en-US" sz="1600" b="1" dirty="0">
                <a:latin typeface="+mn-lt"/>
              </a:rPr>
            </a:br>
            <a:endParaRPr lang="en-US" sz="16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b="1" dirty="0">
                <a:latin typeface="+mn-lt"/>
              </a:rPr>
              <a:t>ALL communities are vulnerable.</a:t>
            </a:r>
            <a:br>
              <a:rPr lang="en-US" sz="1600" b="1" dirty="0">
                <a:latin typeface="+mn-lt"/>
              </a:rPr>
            </a:br>
            <a:endParaRPr lang="en-US" sz="16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b="1" dirty="0">
                <a:latin typeface="+mn-lt"/>
              </a:rPr>
              <a:t>“Contain and negotiate” was not appropriate as a tactic. </a:t>
            </a:r>
            <a:br>
              <a:rPr lang="en-US" sz="1600" b="1" dirty="0">
                <a:latin typeface="+mn-lt"/>
              </a:rPr>
            </a:br>
            <a:endParaRPr lang="en-US" sz="16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b="1" dirty="0">
                <a:latin typeface="+mn-lt"/>
              </a:rPr>
              <a:t> A much faster response was needed.</a:t>
            </a:r>
            <a:br>
              <a:rPr lang="en-US" sz="1600" b="1" dirty="0">
                <a:latin typeface="+mn-lt"/>
              </a:rPr>
            </a:br>
            <a:endParaRPr lang="en-US" sz="16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b="1" dirty="0">
                <a:latin typeface="+mn-lt"/>
              </a:rPr>
              <a:t>Those under attack may need to abandon “compliance” and “engage” assailants.</a:t>
            </a:r>
            <a:br>
              <a:rPr lang="en-US" sz="1600" b="1" dirty="0">
                <a:latin typeface="+mn-lt"/>
              </a:rPr>
            </a:br>
            <a:endParaRPr lang="en-US" sz="16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b="1" dirty="0">
                <a:latin typeface="+mn-lt"/>
              </a:rPr>
              <a:t>Comprehensive preparedness must be practiced.</a:t>
            </a:r>
          </a:p>
          <a:p>
            <a:pPr marL="742950" lvl="1" indent="-285750" eaLnBrk="1" fontAlgn="auto" hangingPunct="1">
              <a:spcBef>
                <a:spcPts val="0"/>
              </a:spcBef>
              <a:spcAft>
                <a:spcPts val="0"/>
              </a:spcAft>
              <a:buFont typeface="Arial" panose="020B0604020202020204" pitchFamily="34" charset="0"/>
              <a:buChar char="•"/>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2253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493838"/>
            <a:ext cx="23193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8350" y="4005263"/>
            <a:ext cx="24669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8663" y="6178550"/>
            <a:ext cx="412750" cy="365125"/>
          </a:xfrm>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fld id="{A906D988-E469-487C-A058-303A4451FCA9}" type="slidenum">
              <a:rPr lang="en-US" altLang="en-US" sz="1400"/>
              <a:pPr>
                <a:defRPr/>
              </a:pPr>
              <a:t>9</a:t>
            </a:fld>
            <a:endParaRPr lang="en-US" altLang="en-US" sz="1400" dirty="0"/>
          </a:p>
        </p:txBody>
      </p:sp>
      <p:pic>
        <p:nvPicPr>
          <p:cNvPr id="245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60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609600"/>
            <a:ext cx="7512338" cy="699382"/>
          </a:xfrm>
        </p:spPr>
        <p:txBody>
          <a:bodyPr/>
          <a:lstStyle/>
          <a:p>
            <a:pPr eaLnBrk="1" fontAlgn="auto" hangingPunct="1">
              <a:spcAft>
                <a:spcPts val="0"/>
              </a:spcAft>
              <a:defRPr/>
            </a:pPr>
            <a:r>
              <a:rPr lang="en-US" altLang="en-US" b="1" dirty="0">
                <a:solidFill>
                  <a:srgbClr val="FFFF00"/>
                </a:solidFill>
              </a:rPr>
              <a:t>Active shooter History:</a:t>
            </a:r>
            <a:endParaRPr lang="en-US" dirty="0"/>
          </a:p>
        </p:txBody>
      </p:sp>
      <p:sp>
        <p:nvSpPr>
          <p:cNvPr id="6" name="TextBox 5"/>
          <p:cNvSpPr txBox="1"/>
          <p:nvPr/>
        </p:nvSpPr>
        <p:spPr>
          <a:xfrm>
            <a:off x="544513" y="1524000"/>
            <a:ext cx="5410200" cy="4246563"/>
          </a:xfrm>
          <a:prstGeom prst="rect">
            <a:avLst/>
          </a:prstGeom>
          <a:noFill/>
        </p:spPr>
        <p:txBody>
          <a:bodyPr>
            <a:spAutoFit/>
          </a:bodyPr>
          <a:lstStyle/>
          <a:p>
            <a:pPr eaLnBrk="1" fontAlgn="auto" hangingPunct="1">
              <a:spcBef>
                <a:spcPts val="0"/>
              </a:spcBef>
              <a:spcAft>
                <a:spcPts val="0"/>
              </a:spcAft>
              <a:defRPr/>
            </a:pPr>
            <a:r>
              <a:rPr lang="en-US" b="1" dirty="0">
                <a:solidFill>
                  <a:srgbClr val="FFC000"/>
                </a:solidFill>
                <a:latin typeface="+mn-lt"/>
              </a:rPr>
              <a:t>Other High-Profile Active Shooter Incidents</a:t>
            </a:r>
          </a:p>
          <a:p>
            <a:pPr eaLnBrk="1" fontAlgn="auto" hangingPunct="1">
              <a:spcBef>
                <a:spcPts val="0"/>
              </a:spcBef>
              <a:spcAft>
                <a:spcPts val="0"/>
              </a:spcAft>
              <a:defRPr/>
            </a:pPr>
            <a:r>
              <a:rPr lang="en-US" b="1" dirty="0">
                <a:solidFill>
                  <a:srgbClr val="FFC000"/>
                </a:solidFill>
                <a:latin typeface="+mn-lt"/>
              </a:rPr>
              <a:t>(Since Columbine)</a:t>
            </a:r>
          </a:p>
          <a:p>
            <a:pPr eaLnBrk="1" fontAlgn="auto" hangingPunct="1">
              <a:spcBef>
                <a:spcPts val="0"/>
              </a:spcBef>
              <a:spcAft>
                <a:spcPts val="0"/>
              </a:spcAft>
              <a:defRPr/>
            </a:pPr>
            <a:r>
              <a:rPr lang="en-US" b="1" dirty="0">
                <a:latin typeface="+mn-lt"/>
              </a:rPr>
              <a:t>Active Shooter events are becoming increasingly more common!</a:t>
            </a:r>
          </a:p>
          <a:p>
            <a:pPr eaLnBrk="1" fontAlgn="auto" hangingPunct="1">
              <a:spcBef>
                <a:spcPts val="0"/>
              </a:spcBef>
              <a:spcAft>
                <a:spcPts val="0"/>
              </a:spcAft>
              <a:defRPr/>
            </a:pPr>
            <a:endParaRPr lang="en-US"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b="1" dirty="0">
                <a:latin typeface="+mn-lt"/>
              </a:rPr>
              <a:t>Sandy Hook</a:t>
            </a:r>
          </a:p>
          <a:p>
            <a:pPr marL="285750" indent="-285750" eaLnBrk="1" fontAlgn="auto" hangingPunct="1">
              <a:spcBef>
                <a:spcPts val="0"/>
              </a:spcBef>
              <a:spcAft>
                <a:spcPts val="0"/>
              </a:spcAft>
              <a:buFont typeface="Arial" panose="020B0604020202020204" pitchFamily="34" charset="0"/>
              <a:buChar char="•"/>
              <a:defRPr/>
            </a:pPr>
            <a:r>
              <a:rPr lang="en-US" b="1" dirty="0">
                <a:latin typeface="+mn-lt"/>
              </a:rPr>
              <a:t>Aurora, CO</a:t>
            </a:r>
          </a:p>
          <a:p>
            <a:pPr marL="285750" indent="-285750" eaLnBrk="1" fontAlgn="auto" hangingPunct="1">
              <a:spcBef>
                <a:spcPts val="0"/>
              </a:spcBef>
              <a:spcAft>
                <a:spcPts val="0"/>
              </a:spcAft>
              <a:buFont typeface="Arial" panose="020B0604020202020204" pitchFamily="34" charset="0"/>
              <a:buChar char="•"/>
              <a:defRPr/>
            </a:pPr>
            <a:r>
              <a:rPr lang="en-US" b="1" dirty="0">
                <a:latin typeface="+mn-lt"/>
              </a:rPr>
              <a:t>San Bernardino, CA</a:t>
            </a:r>
          </a:p>
          <a:p>
            <a:pPr marL="285750" indent="-285750" eaLnBrk="1" fontAlgn="auto" hangingPunct="1">
              <a:spcBef>
                <a:spcPts val="0"/>
              </a:spcBef>
              <a:spcAft>
                <a:spcPts val="0"/>
              </a:spcAft>
              <a:buFont typeface="Arial" panose="020B0604020202020204" pitchFamily="34" charset="0"/>
              <a:buChar char="•"/>
              <a:defRPr/>
            </a:pPr>
            <a:r>
              <a:rPr lang="en-US" b="1" dirty="0">
                <a:latin typeface="+mn-lt"/>
              </a:rPr>
              <a:t>Charleston, S.C.</a:t>
            </a:r>
          </a:p>
          <a:p>
            <a:pPr marL="285750" indent="-285750" eaLnBrk="1" fontAlgn="auto" hangingPunct="1">
              <a:spcBef>
                <a:spcPts val="0"/>
              </a:spcBef>
              <a:spcAft>
                <a:spcPts val="0"/>
              </a:spcAft>
              <a:buFont typeface="Arial" panose="020B0604020202020204" pitchFamily="34" charset="0"/>
              <a:buChar char="•"/>
              <a:defRPr/>
            </a:pPr>
            <a:r>
              <a:rPr lang="en-US" b="1" dirty="0">
                <a:latin typeface="+mn-lt"/>
              </a:rPr>
              <a:t>Orlando, FL</a:t>
            </a:r>
            <a:br>
              <a:rPr lang="en-US" b="1" dirty="0">
                <a:latin typeface="+mn-lt"/>
              </a:rPr>
            </a:br>
            <a:endParaRPr lang="en-US" b="1"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b="1" dirty="0">
              <a:latin typeface="+mn-lt"/>
            </a:endParaRPr>
          </a:p>
          <a:p>
            <a:pPr eaLnBrk="1" fontAlgn="auto" hangingPunct="1">
              <a:spcBef>
                <a:spcPts val="0"/>
              </a:spcBef>
              <a:spcAft>
                <a:spcPts val="0"/>
              </a:spcAft>
              <a:defRPr/>
            </a:pPr>
            <a:r>
              <a:rPr lang="en-US" b="1" dirty="0">
                <a:latin typeface="+mn-lt"/>
              </a:rPr>
              <a:t>DISCUSSION:</a:t>
            </a:r>
          </a:p>
          <a:p>
            <a:pPr marL="285750" indent="-285750" eaLnBrk="1" fontAlgn="auto" hangingPunct="1">
              <a:spcBef>
                <a:spcPts val="0"/>
              </a:spcBef>
              <a:spcAft>
                <a:spcPts val="0"/>
              </a:spcAft>
              <a:buFont typeface="Arial" panose="020B0604020202020204" pitchFamily="34" charset="0"/>
              <a:buChar char="•"/>
              <a:defRPr/>
            </a:pPr>
            <a:r>
              <a:rPr lang="en-US" b="1" dirty="0">
                <a:latin typeface="+mn-lt"/>
              </a:rPr>
              <a:t>Other high-profile active shooter events?</a:t>
            </a:r>
          </a:p>
          <a:p>
            <a:pPr marL="742950" lvl="1" indent="-285750" eaLnBrk="1" fontAlgn="auto" hangingPunct="1">
              <a:spcBef>
                <a:spcPts val="0"/>
              </a:spcBef>
              <a:spcAft>
                <a:spcPts val="0"/>
              </a:spcAft>
              <a:buFont typeface="Arial" panose="020B0604020202020204" pitchFamily="34" charset="0"/>
              <a:buChar char="•"/>
              <a:defRPr/>
            </a:pPr>
            <a:endParaRPr lang="en-US" dirty="0">
              <a:latin typeface="+mn-lt"/>
            </a:endParaRPr>
          </a:p>
        </p:txBody>
      </p:sp>
      <p:sp>
        <p:nvSpPr>
          <p:cNvPr id="9" name="Footer Placeholder 8"/>
          <p:cNvSpPr>
            <a:spLocks noGrp="1"/>
          </p:cNvSpPr>
          <p:nvPr>
            <p:ph type="ftr" sz="quarter" idx="11"/>
          </p:nvPr>
        </p:nvSpPr>
        <p:spPr/>
        <p:txBody>
          <a:bodyPr/>
          <a:lstStyle/>
          <a:p>
            <a:pPr>
              <a:defRPr/>
            </a:pPr>
            <a:r>
              <a:rPr lang="en-US"/>
              <a:t>www.ActiveShooter360.com</a:t>
            </a:r>
          </a:p>
        </p:txBody>
      </p:sp>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09800"/>
            <a:ext cx="3243263"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9984</TotalTime>
  <Words>2069</Words>
  <Application>Microsoft Office PowerPoint</Application>
  <PresentationFormat>On-screen Show (4:3)</PresentationFormat>
  <Paragraphs>608</Paragraphs>
  <Slides>72</Slides>
  <Notes>55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Century Gothic</vt:lpstr>
      <vt:lpstr>Arial</vt:lpstr>
      <vt:lpstr>Times New Roman</vt:lpstr>
      <vt:lpstr>MS PGothic</vt:lpstr>
      <vt:lpstr>Calibri</vt:lpstr>
      <vt:lpstr>Mangal</vt:lpstr>
      <vt:lpstr>Mesh</vt:lpstr>
      <vt:lpstr>  </vt:lpstr>
      <vt:lpstr> Kenneth Worley CEO / OWNER Active shooter 360 KWORLEY@activeshooter360.com</vt:lpstr>
      <vt:lpstr>AS360 Company overview:</vt:lpstr>
      <vt:lpstr>Program overview:</vt:lpstr>
      <vt:lpstr>PowerPoint Presentation</vt:lpstr>
      <vt:lpstr>  Battalion Chief Ryan Christen Active shooter 360 Rchristen@activeshooter360.com</vt:lpstr>
      <vt:lpstr>Active shooter History:</vt:lpstr>
      <vt:lpstr>Active shooter History:</vt:lpstr>
      <vt:lpstr>Active shooter History:</vt:lpstr>
      <vt:lpstr>Active shooter History:</vt:lpstr>
      <vt:lpstr>Active shooter History:</vt:lpstr>
      <vt:lpstr>ASHE History and Evolution:</vt:lpstr>
      <vt:lpstr>What is ashe:</vt:lpstr>
      <vt:lpstr>What is ashe:</vt:lpstr>
      <vt:lpstr>ASHE Preparedness</vt:lpstr>
      <vt:lpstr>ASHE Preparedness</vt:lpstr>
      <vt:lpstr>AS360 – Okaloosa County Training</vt:lpstr>
      <vt:lpstr>AS360 – Okaloosa County Training</vt:lpstr>
      <vt:lpstr>ASHE Preparedness</vt:lpstr>
      <vt:lpstr>ASHE Preparedness</vt:lpstr>
      <vt:lpstr>ASHE Preparedness</vt:lpstr>
      <vt:lpstr>  Battalion Chief Ryan Christen Active shooter 360 Rchristen@activeshooter360.com</vt:lpstr>
      <vt:lpstr>PowerPoint Presentation</vt:lpstr>
      <vt:lpstr> Sergeant DJ Folley Active shooter 360 DFolley@activeshooter360.com</vt:lpstr>
      <vt:lpstr>Module Two Overview:</vt:lpstr>
      <vt:lpstr>Situational Awareness:</vt:lpstr>
      <vt:lpstr>Situational Awareness:</vt:lpstr>
      <vt:lpstr>Situational Awareness:</vt:lpstr>
      <vt:lpstr>Situational Awareness:</vt:lpstr>
      <vt:lpstr>Situational Awareness:</vt:lpstr>
      <vt:lpstr>AS360 – The 3 Gs</vt:lpstr>
      <vt:lpstr>Situational Awareness:</vt:lpstr>
      <vt:lpstr>Situational Awareness:</vt:lpstr>
      <vt:lpstr>Situational Awareness:</vt:lpstr>
      <vt:lpstr>Situational Awareness:</vt:lpstr>
      <vt:lpstr>Situational Awareness:</vt:lpstr>
      <vt:lpstr>Situational Awareness:</vt:lpstr>
      <vt:lpstr>The ASHE Terrorist:</vt:lpstr>
      <vt:lpstr>The ASHE Terrorist:</vt:lpstr>
      <vt:lpstr>The ASHE Terrorist:</vt:lpstr>
      <vt:lpstr>ASHE – Law Enforcement Response</vt:lpstr>
      <vt:lpstr>ASHE – Law Enforcement Response</vt:lpstr>
      <vt:lpstr>ASHE – RESPONSE Scenarios</vt:lpstr>
      <vt:lpstr>Sergeant DJ Folley Active shooter 360 DFolley@activeshooter360.com</vt:lpstr>
      <vt:lpstr>PowerPoint Presentation</vt:lpstr>
      <vt:lpstr>  Dr. Hank Christen Active shooter 360 hchristen@activeshooter360.com</vt:lpstr>
      <vt:lpstr>Mass General First Responders on Boston Marathon Bombing </vt:lpstr>
      <vt:lpstr>AS360 – Okaloosa County Training</vt:lpstr>
      <vt:lpstr>   14:50 - A powerful explosion occurs close to the finish line at Copley Square,  673 Boylston St.   </vt:lpstr>
      <vt:lpstr> 14:55 -  Reported Explosion at the John F. Kennedy Library, 5 miles away in Dorchester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 Swan Crisis Leadership</vt:lpstr>
      <vt:lpstr>Dynamic Resilience Model See one, Do one, Be one</vt:lpstr>
      <vt:lpstr>  Dr. Hank Christen Active shooter 360 hchristen@activeshooter360.com</vt:lpstr>
      <vt:lpstr>Kenneth Worley CEO / OWNER Active shooter 360 KWORLEY@activeshooter360.com   Battalion Chief Ryan Christen Chief Operations Officer Active shooter 360 Rchristen@activeshooter360.com   </vt:lpstr>
    </vt:vector>
  </TitlesOfParts>
  <Company>Valued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ortizca</dc:creator>
  <cp:lastModifiedBy>Ryan Christen</cp:lastModifiedBy>
  <cp:revision>543</cp:revision>
  <cp:lastPrinted>2001-10-23T23:13:48Z</cp:lastPrinted>
  <dcterms:created xsi:type="dcterms:W3CDTF">2001-09-28T18:11:37Z</dcterms:created>
  <dcterms:modified xsi:type="dcterms:W3CDTF">2016-12-09T09:13:40Z</dcterms:modified>
</cp:coreProperties>
</file>